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98" r:id="rId2"/>
    <p:sldId id="399" r:id="rId3"/>
    <p:sldId id="400" r:id="rId4"/>
    <p:sldId id="401" r:id="rId5"/>
    <p:sldId id="402" r:id="rId6"/>
    <p:sldId id="403" r:id="rId7"/>
    <p:sldId id="404" r:id="rId8"/>
    <p:sldId id="405" r:id="rId9"/>
    <p:sldId id="406" r:id="rId10"/>
    <p:sldId id="407" r:id="rId11"/>
    <p:sldId id="408" r:id="rId12"/>
    <p:sldId id="409" r:id="rId13"/>
    <p:sldId id="410" r:id="rId14"/>
    <p:sldId id="411" r:id="rId15"/>
    <p:sldId id="412" r:id="rId1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E2C4B9-5BFD-485C-94A5-A7FAB489E9BD}" v="3" dt="2023-09-05T12:56:07.7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張舜雅" userId="b9112f3c-fe76-4fa5-b7ce-54a87f0879f1" providerId="ADAL" clId="{49E2C4B9-5BFD-485C-94A5-A7FAB489E9BD}"/>
    <pc:docChg chg="undo redo custSel addSld delSld modSld">
      <pc:chgData name="張舜雅" userId="b9112f3c-fe76-4fa5-b7ce-54a87f0879f1" providerId="ADAL" clId="{49E2C4B9-5BFD-485C-94A5-A7FAB489E9BD}" dt="2023-09-05T12:56:27.108" v="17" actId="20577"/>
      <pc:docMkLst>
        <pc:docMk/>
      </pc:docMkLst>
      <pc:sldChg chg="del">
        <pc:chgData name="張舜雅" userId="b9112f3c-fe76-4fa5-b7ce-54a87f0879f1" providerId="ADAL" clId="{49E2C4B9-5BFD-485C-94A5-A7FAB489E9BD}" dt="2023-09-05T12:56:07.187" v="2" actId="47"/>
        <pc:sldMkLst>
          <pc:docMk/>
          <pc:sldMk cId="0" sldId="320"/>
        </pc:sldMkLst>
      </pc:sldChg>
      <pc:sldChg chg="del">
        <pc:chgData name="張舜雅" userId="b9112f3c-fe76-4fa5-b7ce-54a87f0879f1" providerId="ADAL" clId="{49E2C4B9-5BFD-485C-94A5-A7FAB489E9BD}" dt="2023-09-05T12:56:07.187" v="2" actId="47"/>
        <pc:sldMkLst>
          <pc:docMk/>
          <pc:sldMk cId="0" sldId="321"/>
        </pc:sldMkLst>
      </pc:sldChg>
      <pc:sldChg chg="del">
        <pc:chgData name="張舜雅" userId="b9112f3c-fe76-4fa5-b7ce-54a87f0879f1" providerId="ADAL" clId="{49E2C4B9-5BFD-485C-94A5-A7FAB489E9BD}" dt="2023-09-05T12:56:07.187" v="2" actId="47"/>
        <pc:sldMkLst>
          <pc:docMk/>
          <pc:sldMk cId="0" sldId="322"/>
        </pc:sldMkLst>
      </pc:sldChg>
      <pc:sldChg chg="del">
        <pc:chgData name="張舜雅" userId="b9112f3c-fe76-4fa5-b7ce-54a87f0879f1" providerId="ADAL" clId="{49E2C4B9-5BFD-485C-94A5-A7FAB489E9BD}" dt="2023-09-05T12:56:07.187" v="2" actId="47"/>
        <pc:sldMkLst>
          <pc:docMk/>
          <pc:sldMk cId="0" sldId="323"/>
        </pc:sldMkLst>
      </pc:sldChg>
      <pc:sldChg chg="add del">
        <pc:chgData name="張舜雅" userId="b9112f3c-fe76-4fa5-b7ce-54a87f0879f1" providerId="ADAL" clId="{49E2C4B9-5BFD-485C-94A5-A7FAB489E9BD}" dt="2023-09-05T12:55:45.511" v="1"/>
        <pc:sldMkLst>
          <pc:docMk/>
          <pc:sldMk cId="0" sldId="324"/>
        </pc:sldMkLst>
      </pc:sldChg>
      <pc:sldChg chg="add del">
        <pc:chgData name="張舜雅" userId="b9112f3c-fe76-4fa5-b7ce-54a87f0879f1" providerId="ADAL" clId="{49E2C4B9-5BFD-485C-94A5-A7FAB489E9BD}" dt="2023-09-05T12:55:45.511" v="1"/>
        <pc:sldMkLst>
          <pc:docMk/>
          <pc:sldMk cId="0" sldId="325"/>
        </pc:sldMkLst>
      </pc:sldChg>
      <pc:sldChg chg="add del">
        <pc:chgData name="張舜雅" userId="b9112f3c-fe76-4fa5-b7ce-54a87f0879f1" providerId="ADAL" clId="{49E2C4B9-5BFD-485C-94A5-A7FAB489E9BD}" dt="2023-09-05T12:55:45.511" v="1"/>
        <pc:sldMkLst>
          <pc:docMk/>
          <pc:sldMk cId="0" sldId="326"/>
        </pc:sldMkLst>
      </pc:sldChg>
      <pc:sldChg chg="add del">
        <pc:chgData name="張舜雅" userId="b9112f3c-fe76-4fa5-b7ce-54a87f0879f1" providerId="ADAL" clId="{49E2C4B9-5BFD-485C-94A5-A7FAB489E9BD}" dt="2023-09-05T12:55:45.511" v="1"/>
        <pc:sldMkLst>
          <pc:docMk/>
          <pc:sldMk cId="0" sldId="327"/>
        </pc:sldMkLst>
      </pc:sldChg>
      <pc:sldChg chg="modSp add mod">
        <pc:chgData name="張舜雅" userId="b9112f3c-fe76-4fa5-b7ce-54a87f0879f1" providerId="ADAL" clId="{49E2C4B9-5BFD-485C-94A5-A7FAB489E9BD}" dt="2023-09-05T12:56:27.108" v="17" actId="20577"/>
        <pc:sldMkLst>
          <pc:docMk/>
          <pc:sldMk cId="0" sldId="398"/>
        </pc:sldMkLst>
        <pc:spChg chg="mod">
          <ac:chgData name="張舜雅" userId="b9112f3c-fe76-4fa5-b7ce-54a87f0879f1" providerId="ADAL" clId="{49E2C4B9-5BFD-485C-94A5-A7FAB489E9BD}" dt="2023-09-05T12:56:27.108" v="17" actId="20577"/>
          <ac:spMkLst>
            <pc:docMk/>
            <pc:sldMk cId="0" sldId="398"/>
            <ac:spMk id="1363" creationId="{00000000-0000-0000-0000-000000000000}"/>
          </ac:spMkLst>
        </pc:spChg>
      </pc:sldChg>
      <pc:sldChg chg="add">
        <pc:chgData name="張舜雅" userId="b9112f3c-fe76-4fa5-b7ce-54a87f0879f1" providerId="ADAL" clId="{49E2C4B9-5BFD-485C-94A5-A7FAB489E9BD}" dt="2023-09-05T12:56:07.716" v="3"/>
        <pc:sldMkLst>
          <pc:docMk/>
          <pc:sldMk cId="0" sldId="399"/>
        </pc:sldMkLst>
      </pc:sldChg>
      <pc:sldChg chg="add">
        <pc:chgData name="張舜雅" userId="b9112f3c-fe76-4fa5-b7ce-54a87f0879f1" providerId="ADAL" clId="{49E2C4B9-5BFD-485C-94A5-A7FAB489E9BD}" dt="2023-09-05T12:56:07.716" v="3"/>
        <pc:sldMkLst>
          <pc:docMk/>
          <pc:sldMk cId="0" sldId="400"/>
        </pc:sldMkLst>
      </pc:sldChg>
      <pc:sldChg chg="add">
        <pc:chgData name="張舜雅" userId="b9112f3c-fe76-4fa5-b7ce-54a87f0879f1" providerId="ADAL" clId="{49E2C4B9-5BFD-485C-94A5-A7FAB489E9BD}" dt="2023-09-05T12:56:07.716" v="3"/>
        <pc:sldMkLst>
          <pc:docMk/>
          <pc:sldMk cId="0" sldId="401"/>
        </pc:sldMkLst>
      </pc:sldChg>
      <pc:sldChg chg="add">
        <pc:chgData name="張舜雅" userId="b9112f3c-fe76-4fa5-b7ce-54a87f0879f1" providerId="ADAL" clId="{49E2C4B9-5BFD-485C-94A5-A7FAB489E9BD}" dt="2023-09-05T12:56:07.716" v="3"/>
        <pc:sldMkLst>
          <pc:docMk/>
          <pc:sldMk cId="0" sldId="402"/>
        </pc:sldMkLst>
      </pc:sldChg>
      <pc:sldChg chg="add">
        <pc:chgData name="張舜雅" userId="b9112f3c-fe76-4fa5-b7ce-54a87f0879f1" providerId="ADAL" clId="{49E2C4B9-5BFD-485C-94A5-A7FAB489E9BD}" dt="2023-09-05T12:56:07.716" v="3"/>
        <pc:sldMkLst>
          <pc:docMk/>
          <pc:sldMk cId="0" sldId="403"/>
        </pc:sldMkLst>
      </pc:sldChg>
      <pc:sldChg chg="add">
        <pc:chgData name="張舜雅" userId="b9112f3c-fe76-4fa5-b7ce-54a87f0879f1" providerId="ADAL" clId="{49E2C4B9-5BFD-485C-94A5-A7FAB489E9BD}" dt="2023-09-05T12:56:07.716" v="3"/>
        <pc:sldMkLst>
          <pc:docMk/>
          <pc:sldMk cId="0" sldId="404"/>
        </pc:sldMkLst>
      </pc:sldChg>
      <pc:sldChg chg="add">
        <pc:chgData name="張舜雅" userId="b9112f3c-fe76-4fa5-b7ce-54a87f0879f1" providerId="ADAL" clId="{49E2C4B9-5BFD-485C-94A5-A7FAB489E9BD}" dt="2023-09-05T12:56:07.716" v="3"/>
        <pc:sldMkLst>
          <pc:docMk/>
          <pc:sldMk cId="0" sldId="405"/>
        </pc:sldMkLst>
      </pc:sldChg>
      <pc:sldChg chg="add">
        <pc:chgData name="張舜雅" userId="b9112f3c-fe76-4fa5-b7ce-54a87f0879f1" providerId="ADAL" clId="{49E2C4B9-5BFD-485C-94A5-A7FAB489E9BD}" dt="2023-09-05T12:56:07.716" v="3"/>
        <pc:sldMkLst>
          <pc:docMk/>
          <pc:sldMk cId="0" sldId="406"/>
        </pc:sldMkLst>
      </pc:sldChg>
      <pc:sldChg chg="add">
        <pc:chgData name="張舜雅" userId="b9112f3c-fe76-4fa5-b7ce-54a87f0879f1" providerId="ADAL" clId="{49E2C4B9-5BFD-485C-94A5-A7FAB489E9BD}" dt="2023-09-05T12:56:07.716" v="3"/>
        <pc:sldMkLst>
          <pc:docMk/>
          <pc:sldMk cId="0" sldId="407"/>
        </pc:sldMkLst>
      </pc:sldChg>
      <pc:sldChg chg="add">
        <pc:chgData name="張舜雅" userId="b9112f3c-fe76-4fa5-b7ce-54a87f0879f1" providerId="ADAL" clId="{49E2C4B9-5BFD-485C-94A5-A7FAB489E9BD}" dt="2023-09-05T12:56:07.716" v="3"/>
        <pc:sldMkLst>
          <pc:docMk/>
          <pc:sldMk cId="0" sldId="408"/>
        </pc:sldMkLst>
      </pc:sldChg>
      <pc:sldChg chg="add">
        <pc:chgData name="張舜雅" userId="b9112f3c-fe76-4fa5-b7ce-54a87f0879f1" providerId="ADAL" clId="{49E2C4B9-5BFD-485C-94A5-A7FAB489E9BD}" dt="2023-09-05T12:56:07.716" v="3"/>
        <pc:sldMkLst>
          <pc:docMk/>
          <pc:sldMk cId="0" sldId="409"/>
        </pc:sldMkLst>
      </pc:sldChg>
      <pc:sldChg chg="add">
        <pc:chgData name="張舜雅" userId="b9112f3c-fe76-4fa5-b7ce-54a87f0879f1" providerId="ADAL" clId="{49E2C4B9-5BFD-485C-94A5-A7FAB489E9BD}" dt="2023-09-05T12:56:07.716" v="3"/>
        <pc:sldMkLst>
          <pc:docMk/>
          <pc:sldMk cId="0" sldId="410"/>
        </pc:sldMkLst>
      </pc:sldChg>
      <pc:sldChg chg="add">
        <pc:chgData name="張舜雅" userId="b9112f3c-fe76-4fa5-b7ce-54a87f0879f1" providerId="ADAL" clId="{49E2C4B9-5BFD-485C-94A5-A7FAB489E9BD}" dt="2023-09-05T12:56:07.716" v="3"/>
        <pc:sldMkLst>
          <pc:docMk/>
          <pc:sldMk cId="0" sldId="411"/>
        </pc:sldMkLst>
      </pc:sldChg>
      <pc:sldChg chg="add">
        <pc:chgData name="張舜雅" userId="b9112f3c-fe76-4fa5-b7ce-54a87f0879f1" providerId="ADAL" clId="{49E2C4B9-5BFD-485C-94A5-A7FAB489E9BD}" dt="2023-09-05T12:56:07.716" v="3"/>
        <pc:sldMkLst>
          <pc:docMk/>
          <pc:sldMk cId="0" sldId="412"/>
        </pc:sldMkLst>
      </pc:sldChg>
      <pc:sldMasterChg chg="delSldLayout">
        <pc:chgData name="張舜雅" userId="b9112f3c-fe76-4fa5-b7ce-54a87f0879f1" providerId="ADAL" clId="{49E2C4B9-5BFD-485C-94A5-A7FAB489E9BD}" dt="2023-09-05T12:56:07.187" v="2" actId="47"/>
        <pc:sldMasterMkLst>
          <pc:docMk/>
          <pc:sldMasterMk cId="4127282006" sldId="2147483648"/>
        </pc:sldMasterMkLst>
        <pc:sldLayoutChg chg="del">
          <pc:chgData name="張舜雅" userId="b9112f3c-fe76-4fa5-b7ce-54a87f0879f1" providerId="ADAL" clId="{49E2C4B9-5BFD-485C-94A5-A7FAB489E9BD}" dt="2023-09-05T12:56:07.187" v="2" actId="47"/>
          <pc:sldLayoutMkLst>
            <pc:docMk/>
            <pc:sldMasterMk cId="4127282006" sldId="2147483648"/>
            <pc:sldLayoutMk cId="648392257" sldId="2147483660"/>
          </pc:sldLayoutMkLst>
        </pc:sldLayoutChg>
        <pc:sldLayoutChg chg="del">
          <pc:chgData name="張舜雅" userId="b9112f3c-fe76-4fa5-b7ce-54a87f0879f1" providerId="ADAL" clId="{49E2C4B9-5BFD-485C-94A5-A7FAB489E9BD}" dt="2023-09-05T12:56:07.187" v="2" actId="47"/>
          <pc:sldLayoutMkLst>
            <pc:docMk/>
            <pc:sldMasterMk cId="4127282006" sldId="2147483648"/>
            <pc:sldLayoutMk cId="162217820" sldId="214748366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094C6-344A-441D-8D1A-E3B5FF50D520}" type="datetimeFigureOut">
              <a:rPr lang="zh-TW" altLang="en-US" smtClean="0"/>
              <a:t>2023/9/5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CF97B-58A0-4A7E-9721-04F9ABBF03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0359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24e9567f44a_0_6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7" name="Google Shape;1357;g24e9567f44a_0_6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g2598c38707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8" name="Google Shape;1448;g2598c38707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2598c38707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2598c38707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g25ad7ae7e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5" name="Google Shape;1465;g25ad7ae7e9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g27927fdc06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5" name="Google Shape;1475;g27927fdc06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g27927fdc0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7" name="Google Shape;1487;g27927fdc06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24e9567f44a_0_7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g24e9567f44a_0_7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g24e9567f44a_0_6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g24e9567f44a_0_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g24e9567f44a_0_6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g24e9567f44a_0_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g24e9567f44a_0_6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g24e9567f44a_0_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Google Shape;1396;g24e9567f44a_0_7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g24e9567f44a_0_7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g24e9567f44a_0_7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g24e9567f44a_0_7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g25b9ed7a906_5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" name="Google Shape;1415;g25b9ed7a906_5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g25b9ed7a906_5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7" name="Google Shape;1427;g25b9ed7a906_5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g2598c3870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6" name="Google Shape;1436;g2598c3870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41DE09-5AD6-D967-AF56-6A28D0C63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72C4E14-F730-B1BD-6B4D-AAE65EC43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B303D2B-FE6A-B8B4-1236-A07B3FFBD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BE29-5CA1-4404-9AFF-E5AE0454CFBE}" type="datetimeFigureOut">
              <a:rPr lang="zh-TW" altLang="en-US" smtClean="0"/>
              <a:t>2023/9/5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2ED55A5-8870-B083-1B7F-B28AA9038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B15809C-7BE2-7B29-66C7-64DE276AC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5279-8BE2-4E1A-8149-CDA9235638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1497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C1ED20-F0C3-11EC-8C62-EF7F6272D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CF9F864-0B93-C05F-977A-8BD965D204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CFDDBA5-3160-11DA-E8D2-0A908F871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BE29-5CA1-4404-9AFF-E5AE0454CFBE}" type="datetimeFigureOut">
              <a:rPr lang="zh-TW" altLang="en-US" smtClean="0"/>
              <a:t>2023/9/5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1F293BD-FBB6-6409-1A5C-6137A9A50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2B916E7-4EB7-E181-53D2-DB7FA0CA1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5279-8BE2-4E1A-8149-CDA9235638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6475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B1CE98F-F081-02DA-4031-25BCAE0C5E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D9C87FB-F181-AC0F-7480-74EB27B71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3E5771D-99E9-EC64-8093-1EDCD8401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BE29-5CA1-4404-9AFF-E5AE0454CFBE}" type="datetimeFigureOut">
              <a:rPr lang="zh-TW" altLang="en-US" smtClean="0"/>
              <a:t>2023/9/5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F6D4328-32A8-1ECA-7404-8E7E472DC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555F81E-A15E-CC78-5271-11BFA2F3B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5279-8BE2-4E1A-8149-CDA9235638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4886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E75203-02F5-0C04-E5D5-89F0DCB8D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C5E6479-F51D-5EB5-78FB-B2476A45A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CA31A91-4642-385C-8F65-1CE56A236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BE29-5CA1-4404-9AFF-E5AE0454CFBE}" type="datetimeFigureOut">
              <a:rPr lang="zh-TW" altLang="en-US" smtClean="0"/>
              <a:t>2023/9/5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FC0CE0C-128D-971E-D077-E053B30B7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A1F2E33-A170-D73B-39C1-540622E05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5279-8BE2-4E1A-8149-CDA9235638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43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D53C63-9299-264C-5E61-F7512526C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23CD2C4-E5E9-A425-9931-A9BC06AA7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2866E29-348C-8BEC-2DFD-F0CAEF137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BE29-5CA1-4404-9AFF-E5AE0454CFBE}" type="datetimeFigureOut">
              <a:rPr lang="zh-TW" altLang="en-US" smtClean="0"/>
              <a:t>2023/9/5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019FE91-0CFB-F8A9-0015-1C6B551BE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98AC201-639C-4384-AA05-82A0B6AB8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5279-8BE2-4E1A-8149-CDA9235638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036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14B9FD-3A50-FB17-35AB-33C0A260E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8DEBBB6-995C-7D3F-C21D-3124D2DA44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78ABB22-0F3E-F717-E169-2D36DA56FE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3AE1584-A589-E68B-8C49-6996DB8EC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BE29-5CA1-4404-9AFF-E5AE0454CFBE}" type="datetimeFigureOut">
              <a:rPr lang="zh-TW" altLang="en-US" smtClean="0"/>
              <a:t>2023/9/5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FF96133-C30B-1664-CF1C-D339E0C7A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B0DA8BA-635F-FDD5-2190-A6BD28831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5279-8BE2-4E1A-8149-CDA9235638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6015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1C1A18-F02F-95EA-558A-3FC09E719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B9168B7-B5D4-B08C-1559-1C426BA0E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DC52A31-B0A6-6F32-CF53-0A3EE6812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A0A422C-53E7-430E-18C2-02D073ECEC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83F11AD-4929-7597-F908-CC67FF51F5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5F8F025-87A4-B804-9B4C-F56C210F4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BE29-5CA1-4404-9AFF-E5AE0454CFBE}" type="datetimeFigureOut">
              <a:rPr lang="zh-TW" altLang="en-US" smtClean="0"/>
              <a:t>2023/9/5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987A0FB-7100-7053-A66C-6083A891B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4BCACC1-0C28-0412-F45D-D48C3CA9E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5279-8BE2-4E1A-8149-CDA9235638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172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30BAE0-3D6B-393A-5371-F770DA8FC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F886778-50CA-73E8-4F61-825065FBA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BE29-5CA1-4404-9AFF-E5AE0454CFBE}" type="datetimeFigureOut">
              <a:rPr lang="zh-TW" altLang="en-US" smtClean="0"/>
              <a:t>2023/9/5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E87AEB0-9E49-E684-FEE5-84B67AA3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FC73E6C-F6F1-60E0-DAD3-F791D3B61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5279-8BE2-4E1A-8149-CDA9235638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5635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CC4D1CB-6731-119D-1A45-A18EBFF25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BE29-5CA1-4404-9AFF-E5AE0454CFBE}" type="datetimeFigureOut">
              <a:rPr lang="zh-TW" altLang="en-US" smtClean="0"/>
              <a:t>2023/9/5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2E32F9F-A65A-C4E3-AAAB-4D891753B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C86065C-D8B3-2444-DFFF-FA18D7659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5279-8BE2-4E1A-8149-CDA9235638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625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A103C0-5545-B5F0-73D9-5DD73D750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5E5AE88-D303-73CA-2F64-B104178F4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DB3D48D-3A14-A543-EA0B-5D81B9F97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1650E12-1B8F-0563-BDC1-625C9D685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BE29-5CA1-4404-9AFF-E5AE0454CFBE}" type="datetimeFigureOut">
              <a:rPr lang="zh-TW" altLang="en-US" smtClean="0"/>
              <a:t>2023/9/5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40B78CC-EC63-BBB4-DBB0-89E974689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AB7EAD1-CD36-1320-6C87-1E1656C34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5279-8BE2-4E1A-8149-CDA9235638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50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D3E25B-4BF9-4595-478F-09AFD3799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E897267-2C8A-1F46-2C24-A317B77D90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5BB64B6-06C7-78A0-D51A-40A2FFECA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EE1C2B9-273F-87FA-8D3F-38B0E8565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BE29-5CA1-4404-9AFF-E5AE0454CFBE}" type="datetimeFigureOut">
              <a:rPr lang="zh-TW" altLang="en-US" smtClean="0"/>
              <a:t>2023/9/5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AEE248E-C4BB-CFCA-0ECA-911E257FB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B8ED7E7-5B37-21A7-A696-EAE9D6D1E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5279-8BE2-4E1A-8149-CDA9235638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9017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81D54430-B76A-7CD7-3C99-881047908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0E716B1-37BE-37A5-39A3-83F3E4822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6658AF8-2039-4D52-2BA9-1A8D429DDB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6BE29-5CA1-4404-9AFF-E5AE0454CFBE}" type="datetimeFigureOut">
              <a:rPr lang="zh-TW" altLang="en-US" smtClean="0"/>
              <a:t>2023/9/5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75937FF-C645-EC84-52BC-07FE5754A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081EE2F-98AF-8146-83F5-ADC62037F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55279-8BE2-4E1A-8149-CDA9235638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728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thelp.ithome.com.tw/m/articles/10269826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huanlan.zhihu.com/p/14766337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p169"/>
          <p:cNvSpPr txBox="1">
            <a:spLocks noGrp="1"/>
          </p:cNvSpPr>
          <p:nvPr>
            <p:ph type="title"/>
          </p:nvPr>
        </p:nvSpPr>
        <p:spPr>
          <a:xfrm>
            <a:off x="628651" y="273844"/>
            <a:ext cx="7886800" cy="99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300"/>
            </a:pPr>
            <a:r>
              <a:rPr lang="zh-TW"/>
              <a:t>KNN</a:t>
            </a:r>
            <a:endParaRPr/>
          </a:p>
        </p:txBody>
      </p:sp>
      <p:pic>
        <p:nvPicPr>
          <p:cNvPr id="1360" name="Google Shape;1360;p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67" y="2421616"/>
            <a:ext cx="5008419" cy="3403952"/>
          </a:xfrm>
          <a:prstGeom prst="rect">
            <a:avLst/>
          </a:prstGeom>
          <a:noFill/>
          <a:ln>
            <a:noFill/>
          </a:ln>
        </p:spPr>
      </p:pic>
      <p:sp>
        <p:nvSpPr>
          <p:cNvPr id="1361" name="Google Shape;1361;p169"/>
          <p:cNvSpPr txBox="1">
            <a:spLocks noGrp="1"/>
          </p:cNvSpPr>
          <p:nvPr>
            <p:ph type="title"/>
          </p:nvPr>
        </p:nvSpPr>
        <p:spPr>
          <a:xfrm>
            <a:off x="628667" y="1755092"/>
            <a:ext cx="8520800" cy="572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rmAutofit fontScale="90000"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117857"/>
            </a:pPr>
            <a:r>
              <a:rPr lang="zh-TW"/>
              <a:t>輸入 data</a:t>
            </a:r>
            <a:endParaRPr/>
          </a:p>
        </p:txBody>
      </p:sp>
      <p:sp>
        <p:nvSpPr>
          <p:cNvPr id="1362" name="Google Shape;1362;p169"/>
          <p:cNvSpPr/>
          <p:nvPr/>
        </p:nvSpPr>
        <p:spPr>
          <a:xfrm>
            <a:off x="852648" y="2634227"/>
            <a:ext cx="4784400" cy="2680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3" name="Google Shape;1363;p169"/>
          <p:cNvSpPr txBox="1"/>
          <p:nvPr/>
        </p:nvSpPr>
        <p:spPr>
          <a:xfrm>
            <a:off x="5861067" y="2421601"/>
            <a:ext cx="4569600" cy="204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zh-TW" altLang="en-US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檔名</a:t>
            </a:r>
            <a:endParaRPr sz="18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zh-TW" altLang="en-US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實際上有無貧血 </a:t>
            </a:r>
            <a:r>
              <a:rPr lang="en-US" altLang="zh-TW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zh-TW" altLang="en-US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有貧血為</a:t>
            </a:r>
            <a:r>
              <a:rPr lang="en-US" altLang="zh-TW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zh-TW" altLang="en-US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，無貧血為</a:t>
            </a:r>
            <a:r>
              <a:rPr lang="en-US" altLang="zh-TW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0)</a:t>
            </a:r>
            <a:endParaRPr sz="1467" dirty="0"/>
          </a:p>
          <a:p>
            <a:r>
              <a:rPr lang="en-US" altLang="zh-TW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RGB</a:t>
            </a:r>
            <a:r>
              <a:rPr lang="zh-TW" altLang="en-US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中，</a:t>
            </a:r>
            <a:r>
              <a:rPr lang="en-US" altLang="zh-TW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zh-TW" altLang="en-US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通道的平均值</a:t>
            </a:r>
            <a:endParaRPr sz="18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altLang="zh-TW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R-(G+B)/2</a:t>
            </a:r>
            <a:r>
              <a:rPr lang="zh-TW" altLang="en-US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的平均值</a:t>
            </a:r>
            <a:endParaRPr sz="18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altLang="zh-TW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HSV</a:t>
            </a:r>
            <a:r>
              <a:rPr lang="zh-TW" altLang="en-US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中，</a:t>
            </a:r>
            <a:r>
              <a:rPr lang="en-US" altLang="zh-TW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zh-TW" altLang="en-US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通道的平均值</a:t>
            </a:r>
            <a:endParaRPr lang="en-US" altLang="zh-TW" sz="18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HSV</a:t>
            </a:r>
            <a:r>
              <a:rPr kumimoji="0" lang="zh-TW" alt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中，</a:t>
            </a:r>
            <a:r>
              <a:rPr lang="en-US" altLang="zh-TW" sz="1867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kumimoji="0" lang="zh-TW" alt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通道的平均值</a:t>
            </a:r>
            <a:endParaRPr kumimoji="0" lang="zh-TW" altLang="en-US" sz="14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zh-TW" altLang="en-US" sz="1467" dirty="0"/>
          </a:p>
        </p:txBody>
      </p:sp>
      <p:sp>
        <p:nvSpPr>
          <p:cNvPr id="1364" name="Google Shape;1364;p16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-US" altLang="zh-TW"/>
              <a:pPr>
                <a:buClr>
                  <a:srgbClr val="000000"/>
                </a:buClr>
              </a:pPr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p17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-US" altLang="zh-TW"/>
              <a:pPr/>
              <a:t>10</a:t>
            </a:fld>
            <a:endParaRPr/>
          </a:p>
        </p:txBody>
      </p:sp>
      <p:sp>
        <p:nvSpPr>
          <p:cNvPr id="1451" name="Google Shape;1451;p178"/>
          <p:cNvSpPr txBox="1"/>
          <p:nvPr/>
        </p:nvSpPr>
        <p:spPr>
          <a:xfrm>
            <a:off x="275167" y="349267"/>
            <a:ext cx="60960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altLang="zh-TW" sz="2400"/>
              <a:t>(7/18)Knn </a:t>
            </a:r>
            <a:r>
              <a:rPr lang="zh-TW" altLang="en-US" sz="2400"/>
              <a:t>預測貧血結果</a:t>
            </a:r>
            <a:endParaRPr sz="2400"/>
          </a:p>
        </p:txBody>
      </p:sp>
      <p:sp>
        <p:nvSpPr>
          <p:cNvPr id="1452" name="Google Shape;1452;p178"/>
          <p:cNvSpPr txBox="1"/>
          <p:nvPr/>
        </p:nvSpPr>
        <p:spPr>
          <a:xfrm>
            <a:off x="328100" y="1238267"/>
            <a:ext cx="60960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altLang="zh-TW" sz="2400"/>
              <a:t>dataset: </a:t>
            </a:r>
            <a:r>
              <a:rPr lang="zh-TW" altLang="en-US" sz="2400"/>
              <a:t>雙和醫院</a:t>
            </a:r>
            <a:r>
              <a:rPr lang="en-US" altLang="zh-TW" sz="2400"/>
              <a:t>_</a:t>
            </a:r>
            <a:r>
              <a:rPr lang="zh-TW" altLang="en-US" sz="2400"/>
              <a:t>男性</a:t>
            </a:r>
            <a:endParaRPr sz="2400"/>
          </a:p>
        </p:txBody>
      </p:sp>
      <p:sp>
        <p:nvSpPr>
          <p:cNvPr id="1453" name="Google Shape;1453;p178"/>
          <p:cNvSpPr txBox="1"/>
          <p:nvPr/>
        </p:nvSpPr>
        <p:spPr>
          <a:xfrm>
            <a:off x="6424100" y="750268"/>
            <a:ext cx="5768000" cy="172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altLang="zh-TW" sz="2400">
                <a:solidFill>
                  <a:schemeClr val="dk1"/>
                </a:solidFill>
              </a:rPr>
              <a:t>Recall(</a:t>
            </a:r>
            <a:r>
              <a:rPr lang="zh-TW" altLang="en-US" sz="2400">
                <a:solidFill>
                  <a:schemeClr val="dk1"/>
                </a:solidFill>
              </a:rPr>
              <a:t>召回率</a:t>
            </a:r>
            <a:r>
              <a:rPr lang="en-US" altLang="zh-TW" sz="2400">
                <a:solidFill>
                  <a:schemeClr val="dk1"/>
                </a:solidFill>
              </a:rPr>
              <a:t>) = TP/(TP+FN)</a:t>
            </a:r>
            <a:endParaRPr sz="2400">
              <a:solidFill>
                <a:schemeClr val="dk1"/>
              </a:solidFill>
            </a:endParaRPr>
          </a:p>
          <a:p>
            <a:r>
              <a:rPr lang="en-US" altLang="zh-TW" sz="2400">
                <a:solidFill>
                  <a:schemeClr val="dk1"/>
                </a:solidFill>
              </a:rPr>
              <a:t>Precision(</a:t>
            </a:r>
            <a:r>
              <a:rPr lang="zh-TW" altLang="en-US" sz="2400">
                <a:solidFill>
                  <a:schemeClr val="dk1"/>
                </a:solidFill>
              </a:rPr>
              <a:t>準確率</a:t>
            </a:r>
            <a:r>
              <a:rPr lang="en-US" altLang="zh-TW" sz="2400">
                <a:solidFill>
                  <a:schemeClr val="dk1"/>
                </a:solidFill>
              </a:rPr>
              <a:t>) = TP/(TP+FP)</a:t>
            </a:r>
            <a:endParaRPr sz="2400">
              <a:solidFill>
                <a:schemeClr val="dk1"/>
              </a:solidFill>
            </a:endParaRPr>
          </a:p>
          <a:p>
            <a:r>
              <a:rPr lang="en-US" altLang="zh-TW" sz="2400">
                <a:solidFill>
                  <a:schemeClr val="dk1"/>
                </a:solidFill>
              </a:rPr>
              <a:t>F1-score </a:t>
            </a:r>
            <a:endParaRPr sz="2400">
              <a:solidFill>
                <a:schemeClr val="dk1"/>
              </a:solidFill>
            </a:endParaRPr>
          </a:p>
          <a:p>
            <a:r>
              <a:rPr lang="en-US" altLang="zh-TW" sz="2400">
                <a:solidFill>
                  <a:schemeClr val="dk1"/>
                </a:solidFill>
              </a:rPr>
              <a:t>= 2 * Precision * Recall / (Precision + Recall)</a:t>
            </a:r>
            <a:endParaRPr sz="2400"/>
          </a:p>
        </p:txBody>
      </p:sp>
      <p:pic>
        <p:nvPicPr>
          <p:cNvPr id="1454" name="Google Shape;1454;p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0" y="1975067"/>
            <a:ext cx="6017696" cy="451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5" name="Google Shape;1455;p1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4097" y="2349067"/>
            <a:ext cx="46609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17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-US" altLang="zh-TW"/>
              <a:pPr/>
              <a:t>11</a:t>
            </a:fld>
            <a:endParaRPr/>
          </a:p>
        </p:txBody>
      </p:sp>
      <p:sp>
        <p:nvSpPr>
          <p:cNvPr id="1461" name="Google Shape;1461;p179"/>
          <p:cNvSpPr txBox="1"/>
          <p:nvPr/>
        </p:nvSpPr>
        <p:spPr>
          <a:xfrm>
            <a:off x="275167" y="882867"/>
            <a:ext cx="4000000" cy="3200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zh-TW" altLang="en-US" sz="2400">
                <a:solidFill>
                  <a:schemeClr val="dk1"/>
                </a:solidFill>
              </a:rPr>
              <a:t>新國民</a:t>
            </a:r>
            <a:r>
              <a:rPr lang="en-US" altLang="zh-TW" sz="2400">
                <a:solidFill>
                  <a:schemeClr val="dk1"/>
                </a:solidFill>
              </a:rPr>
              <a:t>+</a:t>
            </a:r>
            <a:r>
              <a:rPr lang="zh-TW" altLang="en-US" sz="2400">
                <a:solidFill>
                  <a:schemeClr val="dk1"/>
                </a:solidFill>
              </a:rPr>
              <a:t>雙和資料筆數</a:t>
            </a:r>
            <a:r>
              <a:rPr lang="en-US" altLang="zh-TW" sz="2400">
                <a:solidFill>
                  <a:schemeClr val="dk1"/>
                </a:solidFill>
              </a:rPr>
              <a:t>:</a:t>
            </a:r>
            <a:endParaRPr sz="2400">
              <a:solidFill>
                <a:schemeClr val="dk1"/>
              </a:solidFill>
            </a:endParaRPr>
          </a:p>
          <a:p>
            <a:r>
              <a:rPr lang="en-US" altLang="zh-TW" sz="2400" b="1">
                <a:solidFill>
                  <a:schemeClr val="dk1"/>
                </a:solidFill>
              </a:rPr>
              <a:t>male: </a:t>
            </a:r>
            <a:endParaRPr sz="2400" b="1">
              <a:solidFill>
                <a:schemeClr val="dk1"/>
              </a:solidFill>
            </a:endParaRPr>
          </a:p>
          <a:p>
            <a:r>
              <a:rPr lang="zh-TW" altLang="en-US" sz="2400">
                <a:solidFill>
                  <a:schemeClr val="dk1"/>
                </a:solidFill>
              </a:rPr>
              <a:t>正常</a:t>
            </a:r>
            <a:r>
              <a:rPr lang="en-US" altLang="zh-TW" sz="2400">
                <a:solidFill>
                  <a:schemeClr val="dk1"/>
                </a:solidFill>
              </a:rPr>
              <a:t>:145/262</a:t>
            </a:r>
            <a:endParaRPr sz="2400">
              <a:solidFill>
                <a:schemeClr val="dk1"/>
              </a:solidFill>
            </a:endParaRPr>
          </a:p>
          <a:p>
            <a:r>
              <a:rPr lang="zh-TW" altLang="en-US" sz="2400">
                <a:solidFill>
                  <a:schemeClr val="dk1"/>
                </a:solidFill>
              </a:rPr>
              <a:t>貧血</a:t>
            </a:r>
            <a:r>
              <a:rPr lang="en-US" altLang="zh-TW" sz="2400">
                <a:solidFill>
                  <a:schemeClr val="dk1"/>
                </a:solidFill>
              </a:rPr>
              <a:t>:117/262</a:t>
            </a:r>
            <a:br>
              <a:rPr lang="en-US" altLang="zh-TW" sz="2400">
                <a:solidFill>
                  <a:schemeClr val="dk1"/>
                </a:solidFill>
              </a:rPr>
            </a:br>
            <a:r>
              <a:rPr lang="en-US" altLang="zh-TW" sz="2400" b="1">
                <a:solidFill>
                  <a:schemeClr val="dk1"/>
                </a:solidFill>
              </a:rPr>
              <a:t>female:</a:t>
            </a:r>
            <a:endParaRPr sz="2400" b="1">
              <a:solidFill>
                <a:schemeClr val="dk1"/>
              </a:solidFill>
            </a:endParaRPr>
          </a:p>
          <a:p>
            <a:r>
              <a:rPr lang="zh-TW" altLang="en-US" sz="2400">
                <a:solidFill>
                  <a:schemeClr val="dk1"/>
                </a:solidFill>
              </a:rPr>
              <a:t>正常</a:t>
            </a:r>
            <a:r>
              <a:rPr lang="en-US" altLang="zh-TW" sz="2400">
                <a:solidFill>
                  <a:schemeClr val="dk1"/>
                </a:solidFill>
              </a:rPr>
              <a:t>:201/234</a:t>
            </a:r>
            <a:endParaRPr sz="240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buSzPts val="1100"/>
            </a:pPr>
            <a:r>
              <a:rPr lang="zh-TW" altLang="en-US" sz="2400">
                <a:solidFill>
                  <a:schemeClr val="dk1"/>
                </a:solidFill>
              </a:rPr>
              <a:t>貧血</a:t>
            </a:r>
            <a:r>
              <a:rPr lang="en-US" altLang="zh-TW" sz="2400">
                <a:solidFill>
                  <a:schemeClr val="dk1"/>
                </a:solidFill>
              </a:rPr>
              <a:t>:33/234</a:t>
            </a:r>
            <a:endParaRPr sz="2400">
              <a:solidFill>
                <a:schemeClr val="dk1"/>
              </a:solidFill>
            </a:endParaRPr>
          </a:p>
          <a:p>
            <a:endParaRPr sz="2400">
              <a:solidFill>
                <a:schemeClr val="dk1"/>
              </a:solidFill>
            </a:endParaRPr>
          </a:p>
        </p:txBody>
      </p:sp>
      <p:sp>
        <p:nvSpPr>
          <p:cNvPr id="1462" name="Google Shape;1462;p179"/>
          <p:cNvSpPr txBox="1"/>
          <p:nvPr/>
        </p:nvSpPr>
        <p:spPr>
          <a:xfrm>
            <a:off x="275167" y="349267"/>
            <a:ext cx="60960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altLang="zh-TW" sz="2400"/>
              <a:t>(7/25)Knn </a:t>
            </a:r>
            <a:r>
              <a:rPr lang="zh-TW" altLang="en-US" sz="2400"/>
              <a:t>預測貧血結果</a:t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p18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-US" altLang="zh-TW"/>
              <a:pPr/>
              <a:t>12</a:t>
            </a:fld>
            <a:endParaRPr/>
          </a:p>
        </p:txBody>
      </p:sp>
      <p:sp>
        <p:nvSpPr>
          <p:cNvPr id="1468" name="Google Shape;1468;p180"/>
          <p:cNvSpPr txBox="1"/>
          <p:nvPr/>
        </p:nvSpPr>
        <p:spPr>
          <a:xfrm>
            <a:off x="275167" y="349267"/>
            <a:ext cx="60960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altLang="zh-TW" sz="2400"/>
              <a:t>(7/25)Knn </a:t>
            </a:r>
            <a:r>
              <a:rPr lang="zh-TW" altLang="en-US" sz="2400"/>
              <a:t>預測貧血結果</a:t>
            </a:r>
            <a:endParaRPr sz="2400"/>
          </a:p>
        </p:txBody>
      </p:sp>
      <p:sp>
        <p:nvSpPr>
          <p:cNvPr id="1469" name="Google Shape;1469;p180"/>
          <p:cNvSpPr txBox="1"/>
          <p:nvPr/>
        </p:nvSpPr>
        <p:spPr>
          <a:xfrm>
            <a:off x="328100" y="1238268"/>
            <a:ext cx="60960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altLang="zh-TW" sz="2400"/>
              <a:t>dataset: </a:t>
            </a:r>
            <a:r>
              <a:rPr lang="zh-TW" altLang="en-US" sz="2400"/>
              <a:t>雙和醫院</a:t>
            </a:r>
            <a:r>
              <a:rPr lang="en-US" altLang="zh-TW" sz="2400"/>
              <a:t>_</a:t>
            </a:r>
            <a:r>
              <a:rPr lang="zh-TW" altLang="en-US" sz="2400"/>
              <a:t>男性 </a:t>
            </a:r>
            <a:r>
              <a:rPr lang="en-US" altLang="zh-TW" sz="2400"/>
              <a:t>+12</a:t>
            </a:r>
            <a:r>
              <a:rPr lang="zh-TW" altLang="en-US" sz="2400"/>
              <a:t>月</a:t>
            </a:r>
            <a:r>
              <a:rPr lang="en-US" altLang="zh-TW" sz="2400"/>
              <a:t>_</a:t>
            </a:r>
            <a:r>
              <a:rPr lang="zh-TW" altLang="en-US" sz="2400"/>
              <a:t>男性</a:t>
            </a:r>
            <a:r>
              <a:rPr lang="en-US" altLang="zh-TW" sz="2400"/>
              <a:t>+</a:t>
            </a:r>
            <a:r>
              <a:rPr lang="zh-TW" altLang="en-US" sz="2400"/>
              <a:t>健檢</a:t>
            </a:r>
            <a:r>
              <a:rPr lang="en-US" altLang="zh-TW" sz="2400"/>
              <a:t>_</a:t>
            </a:r>
            <a:r>
              <a:rPr lang="zh-TW" altLang="en-US" sz="2400">
                <a:solidFill>
                  <a:schemeClr val="dk1"/>
                </a:solidFill>
              </a:rPr>
              <a:t>男性</a:t>
            </a:r>
            <a:endParaRPr sz="2400"/>
          </a:p>
        </p:txBody>
      </p:sp>
      <p:sp>
        <p:nvSpPr>
          <p:cNvPr id="1470" name="Google Shape;1470;p180"/>
          <p:cNvSpPr txBox="1"/>
          <p:nvPr/>
        </p:nvSpPr>
        <p:spPr>
          <a:xfrm>
            <a:off x="6424100" y="750268"/>
            <a:ext cx="5768000" cy="172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altLang="zh-TW" sz="2400">
                <a:solidFill>
                  <a:schemeClr val="dk1"/>
                </a:solidFill>
              </a:rPr>
              <a:t>Recall(</a:t>
            </a:r>
            <a:r>
              <a:rPr lang="zh-TW" altLang="en-US" sz="2400">
                <a:solidFill>
                  <a:schemeClr val="dk1"/>
                </a:solidFill>
              </a:rPr>
              <a:t>召回率</a:t>
            </a:r>
            <a:r>
              <a:rPr lang="en-US" altLang="zh-TW" sz="2400">
                <a:solidFill>
                  <a:schemeClr val="dk1"/>
                </a:solidFill>
              </a:rPr>
              <a:t>) = TP/(TP+FN)</a:t>
            </a:r>
            <a:endParaRPr sz="2400">
              <a:solidFill>
                <a:schemeClr val="dk1"/>
              </a:solidFill>
            </a:endParaRPr>
          </a:p>
          <a:p>
            <a:r>
              <a:rPr lang="en-US" altLang="zh-TW" sz="2400">
                <a:solidFill>
                  <a:schemeClr val="dk1"/>
                </a:solidFill>
              </a:rPr>
              <a:t>Precision(</a:t>
            </a:r>
            <a:r>
              <a:rPr lang="zh-TW" altLang="en-US" sz="2400">
                <a:solidFill>
                  <a:schemeClr val="dk1"/>
                </a:solidFill>
              </a:rPr>
              <a:t>準確率</a:t>
            </a:r>
            <a:r>
              <a:rPr lang="en-US" altLang="zh-TW" sz="2400">
                <a:solidFill>
                  <a:schemeClr val="dk1"/>
                </a:solidFill>
              </a:rPr>
              <a:t>) = TP/(TP+FP)</a:t>
            </a:r>
            <a:endParaRPr sz="2400">
              <a:solidFill>
                <a:schemeClr val="dk1"/>
              </a:solidFill>
            </a:endParaRPr>
          </a:p>
          <a:p>
            <a:r>
              <a:rPr lang="en-US" altLang="zh-TW" sz="2400">
                <a:solidFill>
                  <a:schemeClr val="dk1"/>
                </a:solidFill>
              </a:rPr>
              <a:t>F1-score </a:t>
            </a:r>
            <a:endParaRPr sz="2400">
              <a:solidFill>
                <a:schemeClr val="dk1"/>
              </a:solidFill>
            </a:endParaRPr>
          </a:p>
          <a:p>
            <a:r>
              <a:rPr lang="en-US" altLang="zh-TW" sz="2400">
                <a:solidFill>
                  <a:schemeClr val="dk1"/>
                </a:solidFill>
              </a:rPr>
              <a:t>= 2 * Precision * Recall / (Precision + Recall)</a:t>
            </a:r>
            <a:endParaRPr sz="2400"/>
          </a:p>
        </p:txBody>
      </p:sp>
      <p:pic>
        <p:nvPicPr>
          <p:cNvPr id="1471" name="Google Shape;1471;p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0" y="1975067"/>
            <a:ext cx="6017701" cy="4513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2" name="Google Shape;1472;p1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4102" y="2349067"/>
            <a:ext cx="4584700" cy="184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p18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-US" altLang="zh-TW"/>
              <a:pPr/>
              <a:t>13</a:t>
            </a:fld>
            <a:endParaRPr/>
          </a:p>
        </p:txBody>
      </p:sp>
      <p:sp>
        <p:nvSpPr>
          <p:cNvPr id="1478" name="Google Shape;1478;p181"/>
          <p:cNvSpPr txBox="1"/>
          <p:nvPr/>
        </p:nvSpPr>
        <p:spPr>
          <a:xfrm>
            <a:off x="275167" y="349267"/>
            <a:ext cx="60960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altLang="zh-TW" sz="2400"/>
              <a:t>(8/29)Knn </a:t>
            </a:r>
            <a:r>
              <a:rPr lang="zh-TW" altLang="en-US" sz="2400"/>
              <a:t>預測貧血資料</a:t>
            </a:r>
            <a:endParaRPr sz="2400"/>
          </a:p>
        </p:txBody>
      </p:sp>
      <p:sp>
        <p:nvSpPr>
          <p:cNvPr id="1479" name="Google Shape;1479;p181"/>
          <p:cNvSpPr txBox="1"/>
          <p:nvPr/>
        </p:nvSpPr>
        <p:spPr>
          <a:xfrm>
            <a:off x="328100" y="1238267"/>
            <a:ext cx="60960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2400"/>
          </a:p>
        </p:txBody>
      </p:sp>
      <p:pic>
        <p:nvPicPr>
          <p:cNvPr id="1480" name="Google Shape;1480;p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6534" y="3904267"/>
            <a:ext cx="3826199" cy="2525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1" name="Google Shape;1481;p1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1901" y="3904268"/>
            <a:ext cx="3826201" cy="2709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2" name="Google Shape;1482;p1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16533" y="1450867"/>
            <a:ext cx="3826216" cy="229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3" name="Google Shape;1483;p1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41900" y="1450867"/>
            <a:ext cx="3826216" cy="229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4" name="Google Shape;1484;p181"/>
          <p:cNvSpPr/>
          <p:nvPr/>
        </p:nvSpPr>
        <p:spPr>
          <a:xfrm>
            <a:off x="6923167" y="3814033"/>
            <a:ext cx="3999200" cy="2875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p18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-US" altLang="zh-TW"/>
              <a:pPr/>
              <a:t>14</a:t>
            </a:fld>
            <a:endParaRPr/>
          </a:p>
        </p:txBody>
      </p:sp>
      <p:sp>
        <p:nvSpPr>
          <p:cNvPr id="1490" name="Google Shape;1490;p182"/>
          <p:cNvSpPr txBox="1"/>
          <p:nvPr/>
        </p:nvSpPr>
        <p:spPr>
          <a:xfrm>
            <a:off x="275167" y="349267"/>
            <a:ext cx="60960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altLang="zh-TW" sz="2400"/>
              <a:t>(8/29)Knn </a:t>
            </a:r>
            <a:r>
              <a:rPr lang="zh-TW" altLang="en-US" sz="2400"/>
              <a:t>預測貧血結果</a:t>
            </a:r>
            <a:endParaRPr sz="2400"/>
          </a:p>
        </p:txBody>
      </p:sp>
      <p:sp>
        <p:nvSpPr>
          <p:cNvPr id="1491" name="Google Shape;1491;p182"/>
          <p:cNvSpPr txBox="1"/>
          <p:nvPr/>
        </p:nvSpPr>
        <p:spPr>
          <a:xfrm>
            <a:off x="328100" y="1238267"/>
            <a:ext cx="60960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altLang="zh-TW" sz="2400">
                <a:solidFill>
                  <a:schemeClr val="dk1"/>
                </a:solidFill>
              </a:rPr>
              <a:t>model: </a:t>
            </a:r>
            <a:r>
              <a:rPr lang="zh-TW" altLang="en-US" sz="2400">
                <a:solidFill>
                  <a:schemeClr val="dk1"/>
                </a:solidFill>
              </a:rPr>
              <a:t>雙和醫院</a:t>
            </a:r>
            <a:r>
              <a:rPr lang="en-US" altLang="zh-TW" sz="2400">
                <a:solidFill>
                  <a:schemeClr val="dk1"/>
                </a:solidFill>
              </a:rPr>
              <a:t>_</a:t>
            </a:r>
            <a:r>
              <a:rPr lang="zh-TW" altLang="en-US" sz="2400">
                <a:solidFill>
                  <a:schemeClr val="dk1"/>
                </a:solidFill>
              </a:rPr>
              <a:t>男性</a:t>
            </a:r>
            <a:endParaRPr sz="2400">
              <a:solidFill>
                <a:schemeClr val="dk1"/>
              </a:solidFill>
            </a:endParaRPr>
          </a:p>
          <a:p>
            <a:r>
              <a:rPr lang="en-US" altLang="zh-TW" sz="2400"/>
              <a:t>dataset: 12</a:t>
            </a:r>
            <a:r>
              <a:rPr lang="zh-TW" altLang="en-US" sz="2400"/>
              <a:t>月</a:t>
            </a:r>
            <a:r>
              <a:rPr lang="en-US" altLang="zh-TW" sz="2400"/>
              <a:t>_</a:t>
            </a:r>
            <a:r>
              <a:rPr lang="zh-TW" altLang="en-US" sz="2400"/>
              <a:t>男性</a:t>
            </a:r>
            <a:r>
              <a:rPr lang="en-US" altLang="zh-TW" sz="2400"/>
              <a:t>+</a:t>
            </a:r>
            <a:r>
              <a:rPr lang="zh-TW" altLang="en-US" sz="2400"/>
              <a:t>健檢</a:t>
            </a:r>
            <a:r>
              <a:rPr lang="en-US" altLang="zh-TW" sz="2400"/>
              <a:t>_</a:t>
            </a:r>
            <a:r>
              <a:rPr lang="zh-TW" altLang="en-US" sz="2400">
                <a:solidFill>
                  <a:schemeClr val="dk1"/>
                </a:solidFill>
              </a:rPr>
              <a:t>男性</a:t>
            </a:r>
            <a:r>
              <a:rPr lang="en-US" altLang="zh-TW" sz="2400">
                <a:solidFill>
                  <a:schemeClr val="dk1"/>
                </a:solidFill>
              </a:rPr>
              <a:t>(</a:t>
            </a:r>
            <a:r>
              <a:rPr lang="zh-TW" altLang="en-US" sz="2400">
                <a:solidFill>
                  <a:schemeClr val="dk1"/>
                </a:solidFill>
              </a:rPr>
              <a:t>共</a:t>
            </a:r>
            <a:r>
              <a:rPr lang="en-US" altLang="zh-TW" sz="2400">
                <a:solidFill>
                  <a:schemeClr val="dk1"/>
                </a:solidFill>
              </a:rPr>
              <a:t>82</a:t>
            </a:r>
            <a:r>
              <a:rPr lang="zh-TW" altLang="en-US" sz="2400">
                <a:solidFill>
                  <a:schemeClr val="dk1"/>
                </a:solidFill>
              </a:rPr>
              <a:t>筆</a:t>
            </a:r>
            <a:r>
              <a:rPr lang="en-US" altLang="zh-TW" sz="2400">
                <a:solidFill>
                  <a:schemeClr val="dk1"/>
                </a:solidFill>
              </a:rPr>
              <a:t>)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492" name="Google Shape;1492;p182"/>
          <p:cNvSpPr txBox="1"/>
          <p:nvPr/>
        </p:nvSpPr>
        <p:spPr>
          <a:xfrm>
            <a:off x="6424100" y="750267"/>
            <a:ext cx="57680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2400"/>
          </a:p>
        </p:txBody>
      </p:sp>
      <p:pic>
        <p:nvPicPr>
          <p:cNvPr id="1493" name="Google Shape;1493;p182"/>
          <p:cNvPicPr preferRelativeResize="0"/>
          <p:nvPr/>
        </p:nvPicPr>
        <p:blipFill rotWithShape="1">
          <a:blip r:embed="rId3">
            <a:alphaModFix/>
          </a:blip>
          <a:srcRect t="8790" b="-8789"/>
          <a:stretch/>
        </p:blipFill>
        <p:spPr>
          <a:xfrm>
            <a:off x="6607901" y="1577200"/>
            <a:ext cx="5420300" cy="217712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94" name="Google Shape;1494;p182"/>
          <p:cNvGraphicFramePr/>
          <p:nvPr/>
        </p:nvGraphicFramePr>
        <p:xfrm>
          <a:off x="1003800" y="3948984"/>
          <a:ext cx="4000000" cy="4000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06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6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6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5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23</a:t>
                      </a:r>
                      <a:endParaRPr sz="24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5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32</a:t>
                      </a:r>
                      <a:endParaRPr sz="24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27</a:t>
                      </a:r>
                      <a:endParaRPr sz="240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95" name="Google Shape;1495;p182"/>
          <p:cNvSpPr txBox="1"/>
          <p:nvPr/>
        </p:nvSpPr>
        <p:spPr>
          <a:xfrm>
            <a:off x="6769300" y="3949001"/>
            <a:ext cx="5077600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altLang="zh-TW" sz="2400">
                <a:solidFill>
                  <a:schemeClr val="dk1"/>
                </a:solidFill>
              </a:rPr>
              <a:t>Recall(</a:t>
            </a:r>
            <a:r>
              <a:rPr lang="zh-TW" altLang="en-US" sz="2400">
                <a:solidFill>
                  <a:schemeClr val="dk1"/>
                </a:solidFill>
              </a:rPr>
              <a:t>召回率</a:t>
            </a:r>
            <a:r>
              <a:rPr lang="en-US" altLang="zh-TW" sz="2400">
                <a:solidFill>
                  <a:schemeClr val="dk1"/>
                </a:solidFill>
              </a:rPr>
              <a:t>) = TP/(TP+FN) = 0.458</a:t>
            </a:r>
            <a:endParaRPr sz="2400">
              <a:solidFill>
                <a:schemeClr val="dk1"/>
              </a:solidFill>
            </a:endParaRPr>
          </a:p>
          <a:p>
            <a:r>
              <a:rPr lang="en-US" altLang="zh-TW" sz="2400">
                <a:solidFill>
                  <a:schemeClr val="dk1"/>
                </a:solidFill>
              </a:rPr>
              <a:t>Precision(</a:t>
            </a:r>
            <a:r>
              <a:rPr lang="zh-TW" altLang="en-US" sz="2400">
                <a:solidFill>
                  <a:schemeClr val="dk1"/>
                </a:solidFill>
              </a:rPr>
              <a:t>準確率</a:t>
            </a:r>
            <a:r>
              <a:rPr lang="en-US" altLang="zh-TW" sz="2400">
                <a:solidFill>
                  <a:schemeClr val="dk1"/>
                </a:solidFill>
              </a:rPr>
              <a:t>) = TP/(TP+FP) = 1</a:t>
            </a:r>
            <a:endParaRPr sz="2400">
              <a:solidFill>
                <a:schemeClr val="dk1"/>
              </a:solidFill>
            </a:endParaRPr>
          </a:p>
          <a:p>
            <a:r>
              <a:rPr lang="en-US" altLang="zh-TW" sz="2400">
                <a:solidFill>
                  <a:schemeClr val="dk1"/>
                </a:solidFill>
              </a:rPr>
              <a:t>F1-score </a:t>
            </a:r>
            <a:endParaRPr sz="2400">
              <a:solidFill>
                <a:schemeClr val="dk1"/>
              </a:solidFill>
            </a:endParaRPr>
          </a:p>
          <a:p>
            <a:r>
              <a:rPr lang="en-US" altLang="zh-TW" sz="2400">
                <a:solidFill>
                  <a:schemeClr val="dk1"/>
                </a:solidFill>
              </a:rPr>
              <a:t>= 2 * Precision * Recall / (Precision + Recall) = 0.627</a:t>
            </a:r>
            <a:endParaRPr sz="2400"/>
          </a:p>
        </p:txBody>
      </p:sp>
      <p:sp>
        <p:nvSpPr>
          <p:cNvPr id="1496" name="Google Shape;1496;p182"/>
          <p:cNvSpPr txBox="1"/>
          <p:nvPr/>
        </p:nvSpPr>
        <p:spPr>
          <a:xfrm>
            <a:off x="4040067" y="3415401"/>
            <a:ext cx="11816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altLang="zh-TW" sz="2400"/>
              <a:t>predict</a:t>
            </a:r>
            <a:endParaRPr sz="2400"/>
          </a:p>
        </p:txBody>
      </p:sp>
      <p:sp>
        <p:nvSpPr>
          <p:cNvPr id="1497" name="Google Shape;1497;p182"/>
          <p:cNvSpPr txBox="1"/>
          <p:nvPr/>
        </p:nvSpPr>
        <p:spPr>
          <a:xfrm>
            <a:off x="0" y="4627234"/>
            <a:ext cx="11816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altLang="zh-TW" sz="2400"/>
              <a:t>actual</a:t>
            </a:r>
            <a:endParaRPr sz="2400"/>
          </a:p>
        </p:txBody>
      </p:sp>
      <p:sp>
        <p:nvSpPr>
          <p:cNvPr id="1498" name="Google Shape;1498;p182"/>
          <p:cNvSpPr txBox="1"/>
          <p:nvPr/>
        </p:nvSpPr>
        <p:spPr>
          <a:xfrm>
            <a:off x="6597967" y="652434"/>
            <a:ext cx="52352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US" altLang="zh-TW" sz="2400">
                <a:solidFill>
                  <a:schemeClr val="dk1"/>
                </a:solidFill>
              </a:rPr>
              <a:t>model/dataset: </a:t>
            </a:r>
            <a:r>
              <a:rPr lang="zh-TW" altLang="en-US" sz="2400">
                <a:solidFill>
                  <a:schemeClr val="dk1"/>
                </a:solidFill>
              </a:rPr>
              <a:t>雙和醫院</a:t>
            </a:r>
            <a:r>
              <a:rPr lang="en-US" altLang="zh-TW" sz="2400">
                <a:solidFill>
                  <a:schemeClr val="dk1"/>
                </a:solidFill>
              </a:rPr>
              <a:t>_</a:t>
            </a:r>
            <a:r>
              <a:rPr lang="zh-TW" altLang="en-US" sz="2400">
                <a:solidFill>
                  <a:schemeClr val="dk1"/>
                </a:solidFill>
              </a:rPr>
              <a:t>男性 </a:t>
            </a:r>
            <a:r>
              <a:rPr lang="en-US" altLang="zh-TW" sz="2400">
                <a:solidFill>
                  <a:schemeClr val="dk1"/>
                </a:solidFill>
              </a:rPr>
              <a:t>+12</a:t>
            </a:r>
            <a:r>
              <a:rPr lang="zh-TW" altLang="en-US" sz="2400">
                <a:solidFill>
                  <a:schemeClr val="dk1"/>
                </a:solidFill>
              </a:rPr>
              <a:t>月</a:t>
            </a:r>
            <a:r>
              <a:rPr lang="en-US" altLang="zh-TW" sz="2400">
                <a:solidFill>
                  <a:schemeClr val="dk1"/>
                </a:solidFill>
              </a:rPr>
              <a:t>_</a:t>
            </a:r>
            <a:r>
              <a:rPr lang="zh-TW" altLang="en-US" sz="2400">
                <a:solidFill>
                  <a:schemeClr val="dk1"/>
                </a:solidFill>
              </a:rPr>
              <a:t>男性</a:t>
            </a:r>
            <a:r>
              <a:rPr lang="en-US" altLang="zh-TW" sz="2400">
                <a:solidFill>
                  <a:schemeClr val="dk1"/>
                </a:solidFill>
              </a:rPr>
              <a:t>+</a:t>
            </a:r>
            <a:r>
              <a:rPr lang="zh-TW" altLang="en-US" sz="2400">
                <a:solidFill>
                  <a:schemeClr val="dk1"/>
                </a:solidFill>
              </a:rPr>
              <a:t>健檢</a:t>
            </a:r>
            <a:r>
              <a:rPr lang="en-US" altLang="zh-TW" sz="2400">
                <a:solidFill>
                  <a:schemeClr val="dk1"/>
                </a:solidFill>
              </a:rPr>
              <a:t>_</a:t>
            </a:r>
            <a:r>
              <a:rPr lang="zh-TW" altLang="en-US" sz="2400">
                <a:solidFill>
                  <a:schemeClr val="dk1"/>
                </a:solidFill>
              </a:rPr>
              <a:t>男性</a:t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183"/>
          <p:cNvSpPr txBox="1">
            <a:spLocks noGrp="1"/>
          </p:cNvSpPr>
          <p:nvPr>
            <p:ph type="title"/>
          </p:nvPr>
        </p:nvSpPr>
        <p:spPr>
          <a:xfrm>
            <a:off x="628651" y="273844"/>
            <a:ext cx="7886800" cy="99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300"/>
            </a:pPr>
            <a:r>
              <a:rPr lang="zh-TW"/>
              <a:t>Reference</a:t>
            </a:r>
            <a:endParaRPr/>
          </a:p>
        </p:txBody>
      </p:sp>
      <p:sp>
        <p:nvSpPr>
          <p:cNvPr id="1504" name="Google Shape;1504;p183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7886800" cy="326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rmAutofit/>
          </a:bodyPr>
          <a:lstStyle/>
          <a:p>
            <a:pPr marL="237061" indent="-228594">
              <a:spcBef>
                <a:spcPts val="0"/>
              </a:spcBef>
              <a:buClr>
                <a:schemeClr val="dk1"/>
              </a:buClr>
              <a:buSzPts val="2100"/>
              <a:buChar char="●"/>
            </a:pPr>
            <a:r>
              <a:rPr lang="zh-TW" u="sng">
                <a:solidFill>
                  <a:schemeClr val="hlink"/>
                </a:solidFill>
                <a:hlinkClick r:id="rId3"/>
              </a:rPr>
              <a:t>https://ithelp.ithome.com.tw/m/articles/10269826</a:t>
            </a:r>
            <a:endParaRPr/>
          </a:p>
          <a:p>
            <a:pPr marL="237061" indent="-169329">
              <a:spcBef>
                <a:spcPts val="0"/>
              </a:spcBef>
              <a:buSzPts val="1400"/>
              <a:buChar char="●"/>
            </a:pPr>
            <a:r>
              <a:rPr lang="zh-TW" u="sng">
                <a:solidFill>
                  <a:schemeClr val="hlink"/>
                </a:solidFill>
                <a:hlinkClick r:id="rId4"/>
              </a:rPr>
              <a:t>https://zhuanlan.zhihu.com/p/147663370</a:t>
            </a:r>
            <a:endParaRPr/>
          </a:p>
          <a:p>
            <a:pPr marL="237061" indent="0">
              <a:spcBef>
                <a:spcPts val="0"/>
              </a:spcBef>
              <a:buNone/>
            </a:pPr>
            <a:endParaRPr/>
          </a:p>
          <a:p>
            <a:pPr marL="237061" indent="-50799">
              <a:spcBef>
                <a:spcPts val="1067"/>
              </a:spcBef>
              <a:spcAft>
                <a:spcPts val="160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sp>
        <p:nvSpPr>
          <p:cNvPr id="1505" name="Google Shape;1505;p18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-US" altLang="zh-TW"/>
              <a:pPr>
                <a:buClr>
                  <a:srgbClr val="000000"/>
                </a:buClr>
              </a:pPr>
              <a:t>15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9" name="Google Shape;1369;p1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7226" y="127577"/>
            <a:ext cx="3914775" cy="63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0" name="Google Shape;1370;p170" descr="一張含有 螢幕擷取畫面, Rectangle, 正方形 的圖片&#10;&#10;自動產生的描述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768" y="1939635"/>
            <a:ext cx="6067533" cy="4550635"/>
          </a:xfrm>
          <a:prstGeom prst="rect">
            <a:avLst/>
          </a:prstGeom>
          <a:noFill/>
          <a:ln>
            <a:noFill/>
          </a:ln>
        </p:spPr>
      </p:pic>
      <p:sp>
        <p:nvSpPr>
          <p:cNvPr id="1371" name="Google Shape;1371;p170"/>
          <p:cNvSpPr txBox="1"/>
          <p:nvPr/>
        </p:nvSpPr>
        <p:spPr>
          <a:xfrm>
            <a:off x="346241" y="532667"/>
            <a:ext cx="3185600" cy="111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zh-TW" alt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以雙和醫院</a:t>
            </a:r>
            <a:r>
              <a:rPr lang="en-US" altLang="zh-TW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3-5</a:t>
            </a:r>
            <a:r>
              <a:rPr lang="zh-TW" alt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月資料訓練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zh-TW" altLang="en-US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輸出結果</a:t>
            </a:r>
            <a:endParaRPr sz="1467"/>
          </a:p>
        </p:txBody>
      </p:sp>
      <p:sp>
        <p:nvSpPr>
          <p:cNvPr id="1372" name="Google Shape;1372;p17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-US" altLang="zh-TW"/>
              <a:pPr/>
              <a:t>2</a:t>
            </a:fld>
            <a:endParaRPr/>
          </a:p>
        </p:txBody>
      </p:sp>
      <p:sp>
        <p:nvSpPr>
          <p:cNvPr id="1373" name="Google Shape;1373;p170"/>
          <p:cNvSpPr txBox="1"/>
          <p:nvPr/>
        </p:nvSpPr>
        <p:spPr>
          <a:xfrm>
            <a:off x="4277233" y="168267"/>
            <a:ext cx="4000000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altLang="zh-TW" sz="2400"/>
              <a:t>Recall(</a:t>
            </a:r>
            <a:r>
              <a:rPr lang="zh-TW" altLang="en-US" sz="2400"/>
              <a:t>召回率</a:t>
            </a:r>
            <a:r>
              <a:rPr lang="en-US" altLang="zh-TW" sz="2400"/>
              <a:t>) = TP/(TP+FN)</a:t>
            </a:r>
            <a:endParaRPr sz="2400"/>
          </a:p>
          <a:p>
            <a:r>
              <a:rPr lang="en-US" altLang="zh-TW" sz="2400"/>
              <a:t>Precision(</a:t>
            </a:r>
            <a:r>
              <a:rPr lang="zh-TW" altLang="en-US" sz="2400"/>
              <a:t>準確率</a:t>
            </a:r>
            <a:r>
              <a:rPr lang="en-US" altLang="zh-TW" sz="2400"/>
              <a:t>) = TP/(TP+FP)</a:t>
            </a:r>
            <a:endParaRPr sz="2400"/>
          </a:p>
          <a:p>
            <a:r>
              <a:rPr lang="en-US" altLang="zh-TW" sz="2400"/>
              <a:t>F1-score = 2 * Precision * Recall / (Precision + Recall)</a:t>
            </a:r>
            <a:endParaRPr sz="2400"/>
          </a:p>
        </p:txBody>
      </p:sp>
      <p:sp>
        <p:nvSpPr>
          <p:cNvPr id="1374" name="Google Shape;1374;p170"/>
          <p:cNvSpPr txBox="1"/>
          <p:nvPr/>
        </p:nvSpPr>
        <p:spPr>
          <a:xfrm>
            <a:off x="2219200" y="3671100"/>
            <a:ext cx="7316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-US" altLang="zh-TW" sz="2400">
                <a:highlight>
                  <a:schemeClr val="lt1"/>
                </a:highlight>
              </a:rPr>
              <a:t>TP</a:t>
            </a:r>
            <a:endParaRPr sz="2400">
              <a:highlight>
                <a:schemeClr val="lt1"/>
              </a:highlight>
            </a:endParaRPr>
          </a:p>
        </p:txBody>
      </p:sp>
      <p:sp>
        <p:nvSpPr>
          <p:cNvPr id="1375" name="Google Shape;1375;p170"/>
          <p:cNvSpPr txBox="1"/>
          <p:nvPr/>
        </p:nvSpPr>
        <p:spPr>
          <a:xfrm>
            <a:off x="4606567" y="5390733"/>
            <a:ext cx="7316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-US" altLang="zh-TW" sz="2400">
                <a:highlight>
                  <a:schemeClr val="lt1"/>
                </a:highlight>
              </a:rPr>
              <a:t>TN</a:t>
            </a:r>
            <a:endParaRPr sz="2400">
              <a:highlight>
                <a:schemeClr val="lt1"/>
              </a:highlight>
            </a:endParaRPr>
          </a:p>
        </p:txBody>
      </p:sp>
      <p:sp>
        <p:nvSpPr>
          <p:cNvPr id="1376" name="Google Shape;1376;p170"/>
          <p:cNvSpPr txBox="1"/>
          <p:nvPr/>
        </p:nvSpPr>
        <p:spPr>
          <a:xfrm>
            <a:off x="4606567" y="3671100"/>
            <a:ext cx="7316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-US" altLang="zh-TW" sz="2400">
                <a:highlight>
                  <a:schemeClr val="lt1"/>
                </a:highlight>
              </a:rPr>
              <a:t>FN</a:t>
            </a:r>
            <a:endParaRPr sz="2400">
              <a:highlight>
                <a:schemeClr val="lt1"/>
              </a:highlight>
            </a:endParaRPr>
          </a:p>
        </p:txBody>
      </p:sp>
      <p:sp>
        <p:nvSpPr>
          <p:cNvPr id="1377" name="Google Shape;1377;p170"/>
          <p:cNvSpPr txBox="1"/>
          <p:nvPr/>
        </p:nvSpPr>
        <p:spPr>
          <a:xfrm>
            <a:off x="2219200" y="5446333"/>
            <a:ext cx="7316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-US" altLang="zh-TW" sz="2400">
                <a:highlight>
                  <a:schemeClr val="lt1"/>
                </a:highlight>
              </a:rPr>
              <a:t>FP</a:t>
            </a:r>
            <a:endParaRPr sz="2400"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" name="Google Shape;1382;p1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7927" y="1"/>
            <a:ext cx="3721323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3" name="Google Shape;1383;p1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39251" y="0"/>
            <a:ext cx="2952751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4" name="Google Shape;1384;p171" descr="一張含有 螢幕擷取畫面, Rectangle, 正方形 的圖片&#10;&#10;自動產生的描述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643905"/>
            <a:ext cx="5427909" cy="4070932"/>
          </a:xfrm>
          <a:prstGeom prst="rect">
            <a:avLst/>
          </a:prstGeom>
          <a:noFill/>
          <a:ln>
            <a:noFill/>
          </a:ln>
        </p:spPr>
      </p:pic>
      <p:sp>
        <p:nvSpPr>
          <p:cNvPr id="1385" name="Google Shape;1385;p171"/>
          <p:cNvSpPr txBox="1"/>
          <p:nvPr/>
        </p:nvSpPr>
        <p:spPr>
          <a:xfrm>
            <a:off x="346241" y="532667"/>
            <a:ext cx="3185600" cy="111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zh-TW" alt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以雙和醫院</a:t>
            </a:r>
            <a:r>
              <a:rPr lang="en-US" altLang="zh-TW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3-5</a:t>
            </a:r>
            <a:r>
              <a:rPr lang="zh-TW" alt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月資料訓練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zh-TW" altLang="en-US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輸出結果</a:t>
            </a:r>
            <a:endParaRPr sz="1467"/>
          </a:p>
        </p:txBody>
      </p:sp>
      <p:sp>
        <p:nvSpPr>
          <p:cNvPr id="1386" name="Google Shape;1386;p17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-US" altLang="zh-TW"/>
              <a:pPr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1" name="Google Shape;1391;p1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48675" y="204788"/>
            <a:ext cx="3743325" cy="6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2" name="Google Shape;1392;p172" descr="一張含有 螢幕擷取畫面, Rectangle, 正方形 的圖片&#10;&#10;自動產生的描述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718" y="1371589"/>
            <a:ext cx="7315213" cy="5486411"/>
          </a:xfrm>
          <a:prstGeom prst="rect">
            <a:avLst/>
          </a:prstGeom>
          <a:noFill/>
          <a:ln>
            <a:noFill/>
          </a:ln>
        </p:spPr>
      </p:pic>
      <p:sp>
        <p:nvSpPr>
          <p:cNvPr id="1393" name="Google Shape;1393;p172"/>
          <p:cNvSpPr txBox="1"/>
          <p:nvPr/>
        </p:nvSpPr>
        <p:spPr>
          <a:xfrm>
            <a:off x="346241" y="532667"/>
            <a:ext cx="3185600" cy="111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zh-TW" alt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以雙和醫院</a:t>
            </a:r>
            <a:r>
              <a:rPr lang="en-US" altLang="zh-TW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3-5</a:t>
            </a:r>
            <a:r>
              <a:rPr lang="zh-TW" alt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月資料訓練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zh-TW" altLang="en-US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輸出結果</a:t>
            </a:r>
            <a:endParaRPr sz="1467"/>
          </a:p>
        </p:txBody>
      </p:sp>
      <p:sp>
        <p:nvSpPr>
          <p:cNvPr id="1394" name="Google Shape;1394;p17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-US" altLang="zh-TW"/>
              <a:pPr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9" name="Google Shape;1399;p1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9005" y="1"/>
            <a:ext cx="325692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0" name="Google Shape;1400;p1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05925" y="0"/>
            <a:ext cx="2886075" cy="4667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1" name="Google Shape;1401;p173" descr="一張含有 螢幕擷取畫面, Rectangle, 正方形 的圖片&#10;&#10;自動產生的描述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227" y="2333626"/>
            <a:ext cx="5969779" cy="4477335"/>
          </a:xfrm>
          <a:prstGeom prst="rect">
            <a:avLst/>
          </a:prstGeom>
          <a:noFill/>
          <a:ln>
            <a:noFill/>
          </a:ln>
        </p:spPr>
      </p:pic>
      <p:sp>
        <p:nvSpPr>
          <p:cNvPr id="1402" name="Google Shape;1402;p173"/>
          <p:cNvSpPr txBox="1"/>
          <p:nvPr/>
        </p:nvSpPr>
        <p:spPr>
          <a:xfrm>
            <a:off x="346241" y="532667"/>
            <a:ext cx="3185600" cy="111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zh-TW" alt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以雙和醫院</a:t>
            </a:r>
            <a:r>
              <a:rPr lang="en-US" altLang="zh-TW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3-5</a:t>
            </a:r>
            <a:r>
              <a:rPr lang="zh-TW" alt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月資料訓練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zh-TW" altLang="en-US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輸出結果</a:t>
            </a:r>
            <a:endParaRPr sz="1467"/>
          </a:p>
        </p:txBody>
      </p:sp>
      <p:sp>
        <p:nvSpPr>
          <p:cNvPr id="1403" name="Google Shape;1403;p17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-US" altLang="zh-TW"/>
              <a:pPr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8" name="Google Shape;1408;p1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5534" y="0"/>
            <a:ext cx="324896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9" name="Google Shape;1409;p1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34501" y="1"/>
            <a:ext cx="2857500" cy="322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0" name="Google Shape;1410;p174" descr="一張含有 螢幕擷取畫面, Rectangle, 正方形 的圖片&#10;&#10;自動產生的描述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7307" y="2539072"/>
            <a:ext cx="5758571" cy="4318928"/>
          </a:xfrm>
          <a:prstGeom prst="rect">
            <a:avLst/>
          </a:prstGeom>
          <a:noFill/>
          <a:ln>
            <a:noFill/>
          </a:ln>
        </p:spPr>
      </p:pic>
      <p:sp>
        <p:nvSpPr>
          <p:cNvPr id="1411" name="Google Shape;1411;p174"/>
          <p:cNvSpPr txBox="1"/>
          <p:nvPr/>
        </p:nvSpPr>
        <p:spPr>
          <a:xfrm>
            <a:off x="346241" y="532667"/>
            <a:ext cx="3185600" cy="111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zh-TW" alt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以雙和醫院</a:t>
            </a:r>
            <a:r>
              <a:rPr lang="en-US" altLang="zh-TW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3-5</a:t>
            </a:r>
            <a:r>
              <a:rPr lang="zh-TW" alt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月資料訓練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zh-TW" altLang="en-US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輸出結果</a:t>
            </a:r>
            <a:endParaRPr sz="1467"/>
          </a:p>
        </p:txBody>
      </p:sp>
      <p:sp>
        <p:nvSpPr>
          <p:cNvPr id="1412" name="Google Shape;1412;p17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-US" altLang="zh-TW"/>
              <a:pPr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p17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-US" altLang="zh-TW"/>
              <a:pPr/>
              <a:t>7</a:t>
            </a:fld>
            <a:endParaRPr/>
          </a:p>
        </p:txBody>
      </p:sp>
      <p:pic>
        <p:nvPicPr>
          <p:cNvPr id="1418" name="Google Shape;1418;p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4233" y="3689267"/>
            <a:ext cx="5799568" cy="252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9" name="Google Shape;1419;p1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633" y="1943334"/>
            <a:ext cx="3598867" cy="427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p175"/>
          <p:cNvSpPr txBox="1"/>
          <p:nvPr/>
        </p:nvSpPr>
        <p:spPr>
          <a:xfrm>
            <a:off x="414633" y="1409734"/>
            <a:ext cx="18344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zh-TW" altLang="en-US" sz="2400"/>
              <a:t>抽血報告</a:t>
            </a:r>
            <a:endParaRPr sz="2400"/>
          </a:p>
        </p:txBody>
      </p:sp>
      <p:sp>
        <p:nvSpPr>
          <p:cNvPr id="1421" name="Google Shape;1421;p175"/>
          <p:cNvSpPr txBox="1"/>
          <p:nvPr/>
        </p:nvSpPr>
        <p:spPr>
          <a:xfrm>
            <a:off x="4013500" y="1943317"/>
            <a:ext cx="2511200" cy="1230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zh-TW" altLang="en-US" sz="2400"/>
              <a:t>抽血報告結果</a:t>
            </a:r>
            <a:endParaRPr sz="2400"/>
          </a:p>
          <a:p>
            <a:r>
              <a:rPr lang="en-US" altLang="zh-TW" sz="1333">
                <a:solidFill>
                  <a:schemeClr val="dk1"/>
                </a:solidFill>
              </a:rPr>
              <a:t>Result:</a:t>
            </a:r>
            <a:r>
              <a:rPr lang="zh-TW" altLang="en-US" sz="1333">
                <a:solidFill>
                  <a:schemeClr val="dk1"/>
                </a:solidFill>
              </a:rPr>
              <a:t>成人男性血紅素的正常值為</a:t>
            </a:r>
            <a:r>
              <a:rPr lang="en-US" altLang="zh-TW" sz="1333">
                <a:solidFill>
                  <a:schemeClr val="dk1"/>
                </a:solidFill>
              </a:rPr>
              <a:t>13.0~18.0 gm/dl</a:t>
            </a:r>
            <a:r>
              <a:rPr lang="zh-TW" altLang="en-US" sz="1333">
                <a:solidFill>
                  <a:schemeClr val="dk1"/>
                </a:solidFill>
              </a:rPr>
              <a:t>，女性為</a:t>
            </a:r>
            <a:r>
              <a:rPr lang="en-US" altLang="zh-TW" sz="1333">
                <a:solidFill>
                  <a:schemeClr val="dk1"/>
                </a:solidFill>
              </a:rPr>
              <a:t>11.0~16.0 gm/dl</a:t>
            </a:r>
            <a:r>
              <a:rPr lang="zh-TW" altLang="en-US" sz="1333">
                <a:solidFill>
                  <a:schemeClr val="dk1"/>
                </a:solidFill>
              </a:rPr>
              <a:t>。</a:t>
            </a:r>
            <a:endParaRPr sz="2400"/>
          </a:p>
        </p:txBody>
      </p:sp>
      <p:sp>
        <p:nvSpPr>
          <p:cNvPr id="1422" name="Google Shape;1422;p175"/>
          <p:cNvSpPr/>
          <p:nvPr/>
        </p:nvSpPr>
        <p:spPr>
          <a:xfrm>
            <a:off x="3345500" y="2111933"/>
            <a:ext cx="479200" cy="3224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23" name="Google Shape;1423;p175"/>
          <p:cNvSpPr txBox="1"/>
          <p:nvPr/>
        </p:nvSpPr>
        <p:spPr>
          <a:xfrm>
            <a:off x="4884233" y="3200634"/>
            <a:ext cx="6556000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zh-TW" altLang="en-US" sz="2400"/>
              <a:t>經過演算法得到數值</a:t>
            </a:r>
            <a:r>
              <a:rPr lang="en-US" altLang="zh-TW" sz="2400"/>
              <a:t>(R_avg, minus, s_avg, v_avg)</a:t>
            </a:r>
            <a:endParaRPr sz="2400"/>
          </a:p>
          <a:p>
            <a:pPr>
              <a:buClr>
                <a:schemeClr val="dk1"/>
              </a:buClr>
              <a:buSzPts val="1100"/>
            </a:pPr>
            <a:endParaRPr sz="2400"/>
          </a:p>
          <a:p>
            <a:endParaRPr sz="2400"/>
          </a:p>
        </p:txBody>
      </p:sp>
      <p:sp>
        <p:nvSpPr>
          <p:cNvPr id="1424" name="Google Shape;1424;p175"/>
          <p:cNvSpPr txBox="1"/>
          <p:nvPr/>
        </p:nvSpPr>
        <p:spPr>
          <a:xfrm>
            <a:off x="275167" y="349268"/>
            <a:ext cx="60960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altLang="zh-TW" sz="2400"/>
              <a:t>(7/25)Knn </a:t>
            </a:r>
            <a:r>
              <a:rPr lang="zh-TW" altLang="en-US" sz="2400"/>
              <a:t>預測貧血</a:t>
            </a:r>
            <a:r>
              <a:rPr lang="en-US" altLang="zh-TW" sz="2400"/>
              <a:t>-</a:t>
            </a:r>
            <a:r>
              <a:rPr lang="zh-TW" altLang="en-US" sz="2400"/>
              <a:t>雙和醫院資料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17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-US" altLang="zh-TW"/>
              <a:pPr/>
              <a:t>8</a:t>
            </a:fld>
            <a:endParaRPr/>
          </a:p>
        </p:txBody>
      </p:sp>
      <p:pic>
        <p:nvPicPr>
          <p:cNvPr id="1430" name="Google Shape;1430;p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71634"/>
            <a:ext cx="6986501" cy="3564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1" name="Google Shape;1431;p1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5002" y="2471634"/>
            <a:ext cx="5542933" cy="3684033"/>
          </a:xfrm>
          <a:prstGeom prst="rect">
            <a:avLst/>
          </a:prstGeom>
          <a:noFill/>
          <a:ln>
            <a:noFill/>
          </a:ln>
        </p:spPr>
      </p:pic>
      <p:sp>
        <p:nvSpPr>
          <p:cNvPr id="1432" name="Google Shape;1432;p176"/>
          <p:cNvSpPr txBox="1"/>
          <p:nvPr/>
        </p:nvSpPr>
        <p:spPr>
          <a:xfrm>
            <a:off x="275167" y="349268"/>
            <a:ext cx="60960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altLang="zh-TW" sz="2400"/>
              <a:t>(7/25)Knn </a:t>
            </a:r>
            <a:r>
              <a:rPr lang="zh-TW" altLang="en-US" sz="2400"/>
              <a:t>預測貧血</a:t>
            </a:r>
            <a:r>
              <a:rPr lang="en-US" altLang="zh-TW" sz="2400"/>
              <a:t>-</a:t>
            </a:r>
            <a:r>
              <a:rPr lang="zh-TW" altLang="en-US" sz="2400"/>
              <a:t>雙和醫院資料</a:t>
            </a:r>
            <a:endParaRPr sz="2400"/>
          </a:p>
        </p:txBody>
      </p:sp>
      <p:sp>
        <p:nvSpPr>
          <p:cNvPr id="1433" name="Google Shape;1433;p176"/>
          <p:cNvSpPr txBox="1"/>
          <p:nvPr/>
        </p:nvSpPr>
        <p:spPr>
          <a:xfrm>
            <a:off x="0" y="1938033"/>
            <a:ext cx="47592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zh-TW" altLang="en-US" sz="2400"/>
              <a:t>合併 </a:t>
            </a:r>
            <a:r>
              <a:rPr lang="en-US" altLang="zh-TW" sz="2400"/>
              <a:t>-&gt;</a:t>
            </a:r>
            <a:r>
              <a:rPr lang="zh-TW" altLang="en-US" sz="2400"/>
              <a:t>丟去訓練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p17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-US" altLang="zh-TW"/>
              <a:pPr/>
              <a:t>9</a:t>
            </a:fld>
            <a:endParaRPr/>
          </a:p>
        </p:txBody>
      </p:sp>
      <p:sp>
        <p:nvSpPr>
          <p:cNvPr id="1439" name="Google Shape;1439;p177"/>
          <p:cNvSpPr txBox="1"/>
          <p:nvPr/>
        </p:nvSpPr>
        <p:spPr>
          <a:xfrm>
            <a:off x="275167" y="349268"/>
            <a:ext cx="60960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altLang="zh-TW" sz="2400"/>
              <a:t>(7/18)Knn </a:t>
            </a:r>
            <a:r>
              <a:rPr lang="zh-TW" altLang="en-US" sz="2400"/>
              <a:t>預測貧血</a:t>
            </a:r>
            <a:r>
              <a:rPr lang="en-US" altLang="zh-TW" sz="2400"/>
              <a:t>-</a:t>
            </a:r>
            <a:r>
              <a:rPr lang="zh-TW" altLang="en-US" sz="2400"/>
              <a:t>雙和醫院資料</a:t>
            </a:r>
            <a:endParaRPr sz="2400"/>
          </a:p>
        </p:txBody>
      </p:sp>
      <p:sp>
        <p:nvSpPr>
          <p:cNvPr id="1440" name="Google Shape;1440;p177"/>
          <p:cNvSpPr txBox="1"/>
          <p:nvPr/>
        </p:nvSpPr>
        <p:spPr>
          <a:xfrm>
            <a:off x="328100" y="1238267"/>
            <a:ext cx="60960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2400"/>
          </a:p>
        </p:txBody>
      </p:sp>
      <p:pic>
        <p:nvPicPr>
          <p:cNvPr id="1441" name="Google Shape;1441;p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6534" y="3904267"/>
            <a:ext cx="3826199" cy="2525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2" name="Google Shape;1442;p1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1901" y="3904268"/>
            <a:ext cx="3826201" cy="2709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3" name="Google Shape;1443;p1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16533" y="1450867"/>
            <a:ext cx="3826216" cy="229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17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41900" y="1450867"/>
            <a:ext cx="3826216" cy="229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5" name="Google Shape;1445;p177"/>
          <p:cNvSpPr/>
          <p:nvPr/>
        </p:nvSpPr>
        <p:spPr>
          <a:xfrm>
            <a:off x="6923167" y="3814033"/>
            <a:ext cx="3999200" cy="2875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538</Words>
  <Application>Microsoft Office PowerPoint</Application>
  <PresentationFormat>寬螢幕</PresentationFormat>
  <Paragraphs>89</Paragraphs>
  <Slides>15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佈景主題</vt:lpstr>
      <vt:lpstr>KNN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AWS</dc:title>
  <dc:creator>張舜雅</dc:creator>
  <cp:lastModifiedBy>張舜雅</cp:lastModifiedBy>
  <cp:revision>1</cp:revision>
  <dcterms:created xsi:type="dcterms:W3CDTF">2023-09-05T12:54:04Z</dcterms:created>
  <dcterms:modified xsi:type="dcterms:W3CDTF">2023-09-05T12:56:36Z</dcterms:modified>
</cp:coreProperties>
</file>