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0D991CA-C70B-4880-BA04-A3874A387C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BA9890B-68D8-41A4-8EBB-774D8EB93C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6CFC91B-CFB7-46FF-8D0A-8F27DAC4A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CF6C3-4134-4B9A-8984-7A5F49D5C125}" type="datetimeFigureOut">
              <a:rPr lang="zh-TW" altLang="en-US" smtClean="0"/>
              <a:t>2024/2/25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17F4394-9722-43E4-8449-F3A84147C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03CC4D1-4070-4E6F-9846-1A84ABD05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405FF-EA7B-4610-9740-01DB60D4457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1126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C3E0508-448B-4A59-83FB-64673809D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AB5D8EFE-DB0C-40C3-AD7D-A3BCC92FF7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366EC96-F262-4136-9903-0FEE9CD6C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CF6C3-4134-4B9A-8984-7A5F49D5C125}" type="datetimeFigureOut">
              <a:rPr lang="zh-TW" altLang="en-US" smtClean="0"/>
              <a:t>2024/2/25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C93B86C-9FEA-4B0F-B8A4-F1B031491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BD83358-483B-4865-BEC1-646D7FBB0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405FF-EA7B-4610-9740-01DB60D4457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8736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47D7F202-68D4-4D3F-87C6-B06F521B29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E742037-6716-4F09-AC4A-E1AA46EADC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D22DB5E-C36E-43DF-A167-FCB78D871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CF6C3-4134-4B9A-8984-7A5F49D5C125}" type="datetimeFigureOut">
              <a:rPr lang="zh-TW" altLang="en-US" smtClean="0"/>
              <a:t>2024/2/25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3D283A9-FE07-4CE7-B010-81AAF7AA7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A35BF49-A7EC-4DEE-9F43-8EECC55D6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405FF-EA7B-4610-9740-01DB60D4457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6557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A63306-0052-40CF-B0FE-DF90DD14D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1DDC5FB-B79B-4030-A1DE-E04944C5D5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1F868A0-4386-419A-8224-B5969424D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CF6C3-4134-4B9A-8984-7A5F49D5C125}" type="datetimeFigureOut">
              <a:rPr lang="zh-TW" altLang="en-US" smtClean="0"/>
              <a:t>2024/2/25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3A4AFD6-FD86-4E14-BC7B-2D9DC5236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D34B5F3-9C63-4E88-8724-34AE1C589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405FF-EA7B-4610-9740-01DB60D4457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7488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21A8559-78BD-45F5-8F94-0D3EE3586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84ADE07-C63D-4843-9876-A1C44D2D2D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DEE704D-F9EA-46EB-9ABB-A57011013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CF6C3-4134-4B9A-8984-7A5F49D5C125}" type="datetimeFigureOut">
              <a:rPr lang="zh-TW" altLang="en-US" smtClean="0"/>
              <a:t>2024/2/25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124E7DD-7AF2-406D-B1A0-91D7D2317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904A3DA-A62B-4FE7-8CF8-0DE9D86CC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405FF-EA7B-4610-9740-01DB60D4457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6824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6C5AF79-DC43-4F27-8A0E-1C31427F5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B04A523-CF9E-4CE3-A624-7C895362A1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72D3E2DF-62E7-4282-BE06-B5ED13D10E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6637F31-83B6-4616-88F4-FA15F7977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CF6C3-4134-4B9A-8984-7A5F49D5C125}" type="datetimeFigureOut">
              <a:rPr lang="zh-TW" altLang="en-US" smtClean="0"/>
              <a:t>2024/2/25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E5E7557-EFCA-4459-B9A7-1940BB391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10B13DD-D498-4DDF-A7B3-A369E2565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405FF-EA7B-4610-9740-01DB60D4457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1504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6F7F95D-9C38-43CB-90FB-66A019A07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D1CD354-88AB-4E9D-95B7-A7898542F0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FECE1FA-92E1-42B0-9820-5C8EED6364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00C27126-88CA-45BE-BFA8-E0E43E9736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3B328F95-C3ED-4432-95AD-62AF3E1A84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934E54B4-8623-4B4B-B567-CDD4763A1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CF6C3-4134-4B9A-8984-7A5F49D5C125}" type="datetimeFigureOut">
              <a:rPr lang="zh-TW" altLang="en-US" smtClean="0"/>
              <a:t>2024/2/25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4F7A1F8D-AC38-460A-90F0-6FEC85A89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DE1673B1-14E5-4B4D-A670-D0CF2BDD9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405FF-EA7B-4610-9740-01DB60D4457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6885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E2307D0-F6B9-4515-AABB-99B7E482E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FC80841-C131-4205-AA46-823C825F8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CF6C3-4134-4B9A-8984-7A5F49D5C125}" type="datetimeFigureOut">
              <a:rPr lang="zh-TW" altLang="en-US" smtClean="0"/>
              <a:t>2024/2/25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DD1C24B1-39DC-4369-8F39-F704D17B6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E8553A86-6157-4645-BA1E-54C66C67D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405FF-EA7B-4610-9740-01DB60D4457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2790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3D38AA2E-BC12-45FD-88E8-AEADBFFAB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CF6C3-4134-4B9A-8984-7A5F49D5C125}" type="datetimeFigureOut">
              <a:rPr lang="zh-TW" altLang="en-US" smtClean="0"/>
              <a:t>2024/2/25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CFA4FD26-F8E5-4248-9C84-54626D06B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9529538-787B-4D60-BF4F-777BA7395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405FF-EA7B-4610-9740-01DB60D4457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0878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8C014D1-74FE-4E56-A05A-0E6E7ABF7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08A17E4-6A36-4167-896F-E9ACBA18E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15D37BF-0A80-40C2-A17F-3F764909CC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747141F-F4DA-4258-A381-3CCCB2457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CF6C3-4134-4B9A-8984-7A5F49D5C125}" type="datetimeFigureOut">
              <a:rPr lang="zh-TW" altLang="en-US" smtClean="0"/>
              <a:t>2024/2/25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F6A55BE-4735-42B7-BE97-751B4BBB2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16699FE-F58B-4AA1-8926-F9A9FBCA6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405FF-EA7B-4610-9740-01DB60D4457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9436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F825CCC-C004-4F3D-86FF-3655786C7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97241C68-0EDE-42C1-A332-D5121E7312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EBDC645-B7E2-4D72-9DD4-D19E41017D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A6C2073-9FE7-415D-B243-949748649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CF6C3-4134-4B9A-8984-7A5F49D5C125}" type="datetimeFigureOut">
              <a:rPr lang="zh-TW" altLang="en-US" smtClean="0"/>
              <a:t>2024/2/25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7F4405B-8514-4CC5-B37D-D85E31014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8F7AA16-C47E-4633-A273-48C81ACD1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405FF-EA7B-4610-9740-01DB60D4457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7430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3967D351-8BC2-4789-BD0E-FD743B25B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8F12876-275F-400A-9E8A-B809D1F6EA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7C5A628-2FE4-4D51-813F-A43CF1BC8F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CF6C3-4134-4B9A-8984-7A5F49D5C125}" type="datetimeFigureOut">
              <a:rPr lang="zh-TW" altLang="en-US" smtClean="0"/>
              <a:t>2024/2/25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EA96BCC-F6B1-45B4-BFE9-C54F4AB414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AF3FC8D-64FA-4EBF-9CF0-2E3C54BF70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405FF-EA7B-4610-9740-01DB60D4457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8940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4A47F1-1919-4B10-971A-950385BE35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49087"/>
            <a:ext cx="9144000" cy="2387600"/>
          </a:xfrm>
        </p:spPr>
        <p:txBody>
          <a:bodyPr>
            <a:normAutofit/>
          </a:bodyPr>
          <a:lstStyle/>
          <a:p>
            <a:r>
              <a:rPr lang="en-US" altLang="zh-TW" sz="4800" dirty="0" err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Keras</a:t>
            </a:r>
            <a:r>
              <a:rPr lang="en-US" altLang="zh-TW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MNIST</a:t>
            </a:r>
            <a:r>
              <a:rPr lang="zh-TW" altLang="en-US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手寫數字辨識資料集介紹</a:t>
            </a:r>
          </a:p>
        </p:txBody>
      </p:sp>
    </p:spTree>
    <p:extLst>
      <p:ext uri="{BB962C8B-B14F-4D97-AF65-F5344CB8AC3E}">
        <p14:creationId xmlns:p14="http://schemas.microsoft.com/office/powerpoint/2010/main" val="2839154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F61559B-DE32-4582-B0C5-20C3E311A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labels(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數字影像真實的值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資料預處理</a:t>
            </a:r>
          </a:p>
        </p:txBody>
      </p:sp>
      <p:pic>
        <p:nvPicPr>
          <p:cNvPr id="4" name="內容版面配置區 3">
            <a:extLst>
              <a:ext uri="{FF2B5EF4-FFF2-40B4-BE49-F238E27FC236}">
                <a16:creationId xmlns:a16="http://schemas.microsoft.com/office/drawing/2014/main" id="{D1A03C72-9B64-4D2B-810D-6BCC089DC7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783155"/>
            <a:ext cx="6065208" cy="3785438"/>
          </a:xfrm>
          <a:prstGeom prst="rect">
            <a:avLst/>
          </a:prstGeom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42B7A943-A373-417F-AA80-035680CA7083}"/>
              </a:ext>
            </a:extLst>
          </p:cNvPr>
          <p:cNvSpPr txBox="1"/>
          <p:nvPr/>
        </p:nvSpPr>
        <p:spPr>
          <a:xfrm>
            <a:off x="6616557" y="2178121"/>
            <a:ext cx="4737243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/>
              <a:t>查看訓練資料</a:t>
            </a:r>
            <a:r>
              <a:rPr lang="en-US" altLang="zh-TW" dirty="0"/>
              <a:t>label</a:t>
            </a:r>
            <a:r>
              <a:rPr lang="zh-TW" altLang="en-US" dirty="0"/>
              <a:t>標籤欄位前</a:t>
            </a:r>
            <a:r>
              <a:rPr lang="en-US" altLang="zh-TW" dirty="0"/>
              <a:t>5</a:t>
            </a:r>
            <a:r>
              <a:rPr lang="zh-TW" altLang="en-US" dirty="0"/>
              <a:t>筆資料</a:t>
            </a:r>
            <a:endParaRPr lang="en-US" altLang="zh-TW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/>
              <a:t>執行</a:t>
            </a:r>
            <a:r>
              <a:rPr lang="en-US" altLang="zh-TW" dirty="0"/>
              <a:t>one-hot encoding</a:t>
            </a:r>
            <a:r>
              <a:rPr lang="zh-TW" altLang="en-US" dirty="0"/>
              <a:t>轉換</a:t>
            </a:r>
            <a:endParaRPr lang="en-US" altLang="zh-TW" dirty="0"/>
          </a:p>
          <a:p>
            <a:r>
              <a:rPr lang="en-US" altLang="zh-TW" dirty="0"/>
              <a:t>One-Hot Encoding(</a:t>
            </a:r>
            <a:r>
              <a:rPr lang="zh-TW" altLang="en-US" dirty="0"/>
              <a:t>獨熱編碼</a:t>
            </a:r>
            <a:r>
              <a:rPr lang="en-US" altLang="zh-TW" dirty="0"/>
              <a:t>)</a:t>
            </a:r>
            <a:r>
              <a:rPr lang="zh-TW" altLang="en-US" dirty="0"/>
              <a:t>：類別資料轉換，將輸入的資料轉換成為數值。</a:t>
            </a:r>
            <a:endParaRPr lang="en-US" altLang="zh-TW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/>
              <a:t>轉換後的</a:t>
            </a:r>
            <a:r>
              <a:rPr lang="en-US" altLang="zh-TW" dirty="0"/>
              <a:t>label</a:t>
            </a:r>
            <a:r>
              <a:rPr lang="zh-TW" altLang="en-US" dirty="0"/>
              <a:t>標籤欄位</a:t>
            </a:r>
            <a:endParaRPr lang="en-US" altLang="zh-TW" dirty="0"/>
          </a:p>
          <a:p>
            <a:r>
              <a:rPr lang="zh-TW" altLang="en-US" dirty="0"/>
              <a:t>原來真實的值是</a:t>
            </a:r>
            <a:r>
              <a:rPr lang="en-US" altLang="zh-TW" dirty="0"/>
              <a:t>5</a:t>
            </a:r>
            <a:r>
              <a:rPr lang="zh-TW" altLang="en-US" dirty="0"/>
              <a:t>，轉換過後會在第</a:t>
            </a:r>
            <a:r>
              <a:rPr lang="en-US" altLang="zh-TW" dirty="0"/>
              <a:t>5</a:t>
            </a:r>
            <a:r>
              <a:rPr lang="zh-TW" altLang="en-US" dirty="0"/>
              <a:t>個位置的數字由</a:t>
            </a:r>
            <a:r>
              <a:rPr lang="en-US" altLang="zh-TW" dirty="0"/>
              <a:t>0</a:t>
            </a:r>
            <a:r>
              <a:rPr lang="zh-TW" altLang="en-US" dirty="0"/>
              <a:t>變成</a:t>
            </a:r>
            <a:r>
              <a:rPr lang="en-US" altLang="zh-TW" dirty="0"/>
              <a:t>1</a:t>
            </a:r>
            <a:r>
              <a:rPr lang="zh-TW" altLang="en-US" dirty="0"/>
              <a:t>。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620839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16CEB95-2B0E-4093-822E-167FA01FC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下載</a:t>
            </a:r>
            <a:r>
              <a:rPr lang="en-US" altLang="zh-TW" dirty="0" err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Mnist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資料</a:t>
            </a:r>
          </a:p>
        </p:txBody>
      </p:sp>
      <p:pic>
        <p:nvPicPr>
          <p:cNvPr id="4" name="內容版面配置區 3">
            <a:extLst>
              <a:ext uri="{FF2B5EF4-FFF2-40B4-BE49-F238E27FC236}">
                <a16:creationId xmlns:a16="http://schemas.microsoft.com/office/drawing/2014/main" id="{F4A1D74D-107A-4BAE-A578-119559DEEF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199" y="1461596"/>
            <a:ext cx="7480029" cy="2309020"/>
          </a:xfrm>
          <a:prstGeom prst="rect">
            <a:avLst/>
          </a:prstGeom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CD9FA726-6D61-4E09-B6D5-CE0AF082B03B}"/>
              </a:ext>
            </a:extLst>
          </p:cNvPr>
          <p:cNvSpPr txBox="1"/>
          <p:nvPr/>
        </p:nvSpPr>
        <p:spPr>
          <a:xfrm>
            <a:off x="838199" y="3770616"/>
            <a:ext cx="1051559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程式：</a:t>
            </a:r>
            <a:endParaRPr lang="en-US" altLang="zh-TW" dirty="0"/>
          </a:p>
          <a:p>
            <a:r>
              <a:rPr lang="zh-TW" altLang="en-US" dirty="0"/>
              <a:t>先匯入</a:t>
            </a:r>
            <a:r>
              <a:rPr lang="en-US" altLang="zh-TW" dirty="0" err="1"/>
              <a:t>keras</a:t>
            </a:r>
            <a:r>
              <a:rPr lang="zh-TW" altLang="en-US" dirty="0"/>
              <a:t>模組</a:t>
            </a:r>
            <a:endParaRPr lang="en-US" altLang="zh-TW" dirty="0"/>
          </a:p>
          <a:p>
            <a:r>
              <a:rPr lang="zh-TW" altLang="en-US" dirty="0"/>
              <a:t>再下載</a:t>
            </a:r>
            <a:r>
              <a:rPr lang="en-US" altLang="zh-TW" dirty="0" err="1"/>
              <a:t>mnist</a:t>
            </a:r>
            <a:r>
              <a:rPr lang="zh-TW" altLang="en-US" dirty="0"/>
              <a:t>資料在電腦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問題討論：</a:t>
            </a:r>
            <a:endParaRPr lang="en-US" altLang="zh-TW" dirty="0"/>
          </a:p>
          <a:p>
            <a:r>
              <a:rPr lang="zh-TW" altLang="en-US" dirty="0"/>
              <a:t>原本書上的寫法 </a:t>
            </a:r>
            <a:r>
              <a:rPr lang="en-US" altLang="zh-TW" dirty="0"/>
              <a:t>from </a:t>
            </a:r>
            <a:r>
              <a:rPr lang="en-US" altLang="zh-TW" dirty="0" err="1"/>
              <a:t>keras.utils</a:t>
            </a:r>
            <a:r>
              <a:rPr lang="en-US" altLang="zh-TW" dirty="0"/>
              <a:t> import </a:t>
            </a:r>
            <a:r>
              <a:rPr lang="en-US" altLang="zh-TW" dirty="0" err="1"/>
              <a:t>np_utils</a:t>
            </a:r>
            <a:r>
              <a:rPr lang="zh-TW" altLang="en-US" dirty="0"/>
              <a:t>，無法執行，會一直顯示沒有 </a:t>
            </a:r>
            <a:r>
              <a:rPr lang="en-US" altLang="zh-TW" dirty="0" err="1"/>
              <a:t>keras.utils</a:t>
            </a:r>
            <a:r>
              <a:rPr lang="zh-TW" altLang="en-US" dirty="0"/>
              <a:t> 的模組</a:t>
            </a:r>
            <a:endParaRPr lang="en-US" altLang="zh-TW" dirty="0"/>
          </a:p>
          <a:p>
            <a:r>
              <a:rPr lang="zh-TW" altLang="en-US" dirty="0"/>
              <a:t>後來改成 </a:t>
            </a:r>
            <a:r>
              <a:rPr lang="en-US" altLang="zh-TW" dirty="0"/>
              <a:t>from </a:t>
            </a:r>
            <a:r>
              <a:rPr lang="en-US" altLang="zh-TW" dirty="0" err="1"/>
              <a:t>tensorflow.python.keras.utils</a:t>
            </a:r>
            <a:r>
              <a:rPr lang="en-US" altLang="zh-TW" dirty="0"/>
              <a:t> import </a:t>
            </a:r>
            <a:r>
              <a:rPr lang="en-US" altLang="zh-TW" dirty="0" err="1"/>
              <a:t>np_utils</a:t>
            </a:r>
            <a:r>
              <a:rPr lang="zh-TW" altLang="en-US" dirty="0"/>
              <a:t> 的寫法就可以順利執行。</a:t>
            </a:r>
            <a:endParaRPr lang="en-US" altLang="zh-TW" dirty="0"/>
          </a:p>
          <a:p>
            <a:r>
              <a:rPr lang="zh-TW" altLang="en-US" dirty="0"/>
              <a:t>原因可能是因為</a:t>
            </a:r>
            <a:r>
              <a:rPr lang="en-US" altLang="zh-TW" dirty="0" err="1"/>
              <a:t>keras</a:t>
            </a:r>
            <a:r>
              <a:rPr lang="zh-TW" altLang="en-US" dirty="0"/>
              <a:t>的內容會一直更新，模組的名稱可能也會以所不同，就需要定期去追蹤更新的時候有那些改變的地方。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4EFA6E60-702E-4F3F-88ED-FE51DF577255}"/>
              </a:ext>
            </a:extLst>
          </p:cNvPr>
          <p:cNvSpPr txBox="1"/>
          <p:nvPr/>
        </p:nvSpPr>
        <p:spPr>
          <a:xfrm>
            <a:off x="8502430" y="1819403"/>
            <a:ext cx="2291137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dirty="0"/>
              <a:t>train</a:t>
            </a:r>
            <a:r>
              <a:rPr lang="zh-TW" altLang="en-US" dirty="0"/>
              <a:t>：訓練</a:t>
            </a:r>
            <a:endParaRPr lang="en-US" altLang="zh-TW" dirty="0"/>
          </a:p>
          <a:p>
            <a:r>
              <a:rPr lang="en-US" altLang="zh-TW" dirty="0"/>
              <a:t>test</a:t>
            </a:r>
            <a:r>
              <a:rPr lang="zh-TW" altLang="en-US" dirty="0"/>
              <a:t>：測試</a:t>
            </a:r>
            <a:endParaRPr lang="en-US" altLang="zh-TW" dirty="0"/>
          </a:p>
          <a:p>
            <a:r>
              <a:rPr lang="en-US" altLang="zh-TW" dirty="0"/>
              <a:t>label</a:t>
            </a:r>
            <a:r>
              <a:rPr lang="zh-TW" altLang="en-US" dirty="0"/>
              <a:t>：真實的數字</a:t>
            </a:r>
            <a:endParaRPr lang="en-US" altLang="zh-TW" dirty="0"/>
          </a:p>
          <a:p>
            <a:r>
              <a:rPr lang="en-US" altLang="zh-TW" dirty="0"/>
              <a:t>image</a:t>
            </a:r>
            <a:r>
              <a:rPr lang="zh-TW" altLang="en-US" dirty="0"/>
              <a:t>：數字影像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156126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D7703E3-6B2B-4A5C-9747-0AFA533DE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查看</a:t>
            </a:r>
            <a:r>
              <a:rPr lang="en-US" altLang="zh-TW" dirty="0" err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Mnist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資料</a:t>
            </a:r>
          </a:p>
        </p:txBody>
      </p:sp>
      <p:pic>
        <p:nvPicPr>
          <p:cNvPr id="4" name="內容版面配置區 3">
            <a:extLst>
              <a:ext uri="{FF2B5EF4-FFF2-40B4-BE49-F238E27FC236}">
                <a16:creationId xmlns:a16="http://schemas.microsoft.com/office/drawing/2014/main" id="{B54D170C-573A-4636-A602-3BF947C931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022013"/>
            <a:ext cx="4953305" cy="2813974"/>
          </a:xfrm>
          <a:prstGeom prst="rect">
            <a:avLst/>
          </a:prstGeom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6130BEEC-2A97-4BDD-AE95-659AD1021274}"/>
              </a:ext>
            </a:extLst>
          </p:cNvPr>
          <p:cNvSpPr txBox="1"/>
          <p:nvPr/>
        </p:nvSpPr>
        <p:spPr>
          <a:xfrm>
            <a:off x="6195317" y="2022013"/>
            <a:ext cx="3575407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dirty="0"/>
              <a:t>查看</a:t>
            </a:r>
            <a:r>
              <a:rPr lang="en-US" altLang="zh-TW" dirty="0" err="1"/>
              <a:t>Mnist</a:t>
            </a:r>
            <a:r>
              <a:rPr lang="zh-TW" altLang="en-US" dirty="0"/>
              <a:t>資料：</a:t>
            </a:r>
            <a:endParaRPr lang="en-US" altLang="zh-TW" dirty="0"/>
          </a:p>
          <a:p>
            <a:r>
              <a:rPr lang="en-US" altLang="zh-TW" dirty="0"/>
              <a:t>train</a:t>
            </a:r>
            <a:r>
              <a:rPr lang="zh-TW" altLang="en-US" dirty="0"/>
              <a:t> 訓練資料 </a:t>
            </a:r>
            <a:r>
              <a:rPr lang="en-US" altLang="zh-TW" dirty="0"/>
              <a:t>60000</a:t>
            </a:r>
            <a:r>
              <a:rPr lang="zh-TW" altLang="en-US" dirty="0"/>
              <a:t> 筆</a:t>
            </a:r>
            <a:endParaRPr lang="en-US" altLang="zh-TW" dirty="0"/>
          </a:p>
          <a:p>
            <a:r>
              <a:rPr lang="en-US" altLang="zh-TW" dirty="0"/>
              <a:t>test</a:t>
            </a:r>
            <a:r>
              <a:rPr lang="zh-TW" altLang="en-US" dirty="0"/>
              <a:t> 測試資料 </a:t>
            </a:r>
            <a:r>
              <a:rPr lang="en-US" altLang="zh-TW" dirty="0"/>
              <a:t>10000</a:t>
            </a:r>
            <a:r>
              <a:rPr lang="zh-TW" altLang="en-US" dirty="0"/>
              <a:t> 筆</a:t>
            </a:r>
            <a:endParaRPr lang="en-US" altLang="zh-TW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05F332D9-4177-4698-9EF4-EF4F04A0696E}"/>
              </a:ext>
            </a:extLst>
          </p:cNvPr>
          <p:cNvSpPr txBox="1"/>
          <p:nvPr/>
        </p:nvSpPr>
        <p:spPr>
          <a:xfrm>
            <a:off x="6195317" y="3450993"/>
            <a:ext cx="4953305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dirty="0"/>
              <a:t>查看訓練資料：</a:t>
            </a:r>
            <a:endParaRPr lang="en-US" altLang="zh-TW" dirty="0"/>
          </a:p>
          <a:p>
            <a:r>
              <a:rPr lang="en-US" altLang="zh-TW" dirty="0" err="1"/>
              <a:t>x_train_image</a:t>
            </a:r>
            <a:r>
              <a:rPr lang="zh-TW" altLang="en-US" dirty="0"/>
              <a:t> 數字影像 訓練資料，數字影像的</a:t>
            </a:r>
            <a:r>
              <a:rPr lang="en-US" altLang="zh-TW" dirty="0"/>
              <a:t>shape</a:t>
            </a:r>
            <a:r>
              <a:rPr lang="zh-TW" altLang="en-US" dirty="0"/>
              <a:t>是</a:t>
            </a:r>
            <a:r>
              <a:rPr lang="en-US" altLang="zh-TW" dirty="0"/>
              <a:t>28x28</a:t>
            </a:r>
            <a:r>
              <a:rPr lang="zh-TW" altLang="en-US" dirty="0"/>
              <a:t> </a:t>
            </a:r>
            <a:endParaRPr lang="en-US" altLang="zh-TW" dirty="0"/>
          </a:p>
          <a:p>
            <a:r>
              <a:rPr lang="en-US" altLang="zh-TW" dirty="0" err="1"/>
              <a:t>y_train_label</a:t>
            </a:r>
            <a:r>
              <a:rPr lang="zh-TW" altLang="en-US" dirty="0"/>
              <a:t> 真實的數字 訓練資料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177353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D6AC933-7AFF-4144-B325-656BCA9AB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顯示數字影像</a:t>
            </a:r>
          </a:p>
        </p:txBody>
      </p:sp>
      <p:pic>
        <p:nvPicPr>
          <p:cNvPr id="4" name="內容版面配置區 3">
            <a:extLst>
              <a:ext uri="{FF2B5EF4-FFF2-40B4-BE49-F238E27FC236}">
                <a16:creationId xmlns:a16="http://schemas.microsoft.com/office/drawing/2014/main" id="{8ABF34F3-DF4D-42C9-AA6C-3192CC1736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199" y="1690687"/>
            <a:ext cx="3682429" cy="4864443"/>
          </a:xfrm>
          <a:prstGeom prst="rect">
            <a:avLst/>
          </a:prstGeom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53819A3F-97AD-4168-969A-25A1E02A07D1}"/>
              </a:ext>
            </a:extLst>
          </p:cNvPr>
          <p:cNvSpPr txBox="1"/>
          <p:nvPr/>
        </p:nvSpPr>
        <p:spPr>
          <a:xfrm>
            <a:off x="5142643" y="1690687"/>
            <a:ext cx="6083157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/>
              <a:t>匯入</a:t>
            </a:r>
            <a:r>
              <a:rPr lang="en-US" altLang="zh-TW" dirty="0" err="1"/>
              <a:t>matplotlib.pyplot</a:t>
            </a:r>
            <a:r>
              <a:rPr lang="en-US" altLang="zh-TW" dirty="0"/>
              <a:t> </a:t>
            </a:r>
            <a:r>
              <a:rPr lang="zh-TW" altLang="en-US" dirty="0"/>
              <a:t>模組</a:t>
            </a:r>
            <a:endParaRPr lang="en-US" altLang="zh-TW" dirty="0"/>
          </a:p>
          <a:p>
            <a:r>
              <a:rPr lang="en-US" altLang="zh-TW" dirty="0" err="1"/>
              <a:t>matplotlib.pyplot</a:t>
            </a:r>
            <a:r>
              <a:rPr lang="en-US" altLang="zh-TW" dirty="0"/>
              <a:t> </a:t>
            </a:r>
            <a:r>
              <a:rPr lang="zh-TW" altLang="en-US" dirty="0"/>
              <a:t>模組： </a:t>
            </a:r>
            <a:r>
              <a:rPr lang="en-US" altLang="zh-TW" dirty="0"/>
              <a:t>matplotlib </a:t>
            </a:r>
            <a:r>
              <a:rPr lang="zh-TW" altLang="en-US" dirty="0"/>
              <a:t>函數是 </a:t>
            </a:r>
            <a:r>
              <a:rPr lang="en-US" altLang="zh-TW" dirty="0"/>
              <a:t>Python </a:t>
            </a:r>
            <a:r>
              <a:rPr lang="zh-TW" altLang="en-US" dirty="0"/>
              <a:t>用來繪製 </a:t>
            </a:r>
            <a:r>
              <a:rPr lang="en-US" altLang="zh-TW" dirty="0"/>
              <a:t>2D </a:t>
            </a:r>
            <a:r>
              <a:rPr lang="zh-TW" altLang="en-US" dirty="0"/>
              <a:t>圖表的函式庫</a:t>
            </a:r>
            <a:endParaRPr lang="en-US" altLang="zh-TW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/>
              <a:t>定義</a:t>
            </a:r>
            <a:r>
              <a:rPr lang="en-US" altLang="zh-TW" dirty="0" err="1"/>
              <a:t>plot_image</a:t>
            </a:r>
            <a:r>
              <a:rPr lang="zh-TW" altLang="en-US" dirty="0"/>
              <a:t>函數，傳入</a:t>
            </a:r>
            <a:r>
              <a:rPr lang="en-US" altLang="zh-TW" dirty="0"/>
              <a:t>image</a:t>
            </a:r>
            <a:r>
              <a:rPr lang="zh-TW" altLang="en-US" dirty="0"/>
              <a:t>參數</a:t>
            </a:r>
            <a:endParaRPr lang="en-US" altLang="zh-TW" dirty="0"/>
          </a:p>
          <a:p>
            <a:r>
              <a:rPr lang="en-US" altLang="zh-TW" dirty="0"/>
              <a:t>image</a:t>
            </a:r>
            <a:r>
              <a:rPr lang="zh-TW" altLang="en-US" dirty="0"/>
              <a:t>：資料集筆數</a:t>
            </a:r>
            <a:endParaRPr lang="en-US" altLang="zh-TW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dirty="0" err="1"/>
              <a:t>set_size_inches</a:t>
            </a:r>
            <a:r>
              <a:rPr lang="en-US" altLang="zh-TW" dirty="0"/>
              <a:t>()</a:t>
            </a:r>
            <a:r>
              <a:rPr lang="zh-TW" altLang="en-US" dirty="0"/>
              <a:t>：設定圖片尺寸</a:t>
            </a:r>
            <a:r>
              <a:rPr lang="en-US" altLang="zh-TW" dirty="0"/>
              <a:t>(</a:t>
            </a:r>
            <a:r>
              <a:rPr lang="zh-TW" altLang="en-US" dirty="0"/>
              <a:t>單位：英吋</a:t>
            </a:r>
            <a:r>
              <a:rPr lang="en-US" altLang="zh-TW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dirty="0" err="1"/>
              <a:t>plt.imshow</a:t>
            </a:r>
            <a:r>
              <a:rPr lang="en-US" altLang="zh-TW" dirty="0"/>
              <a:t>()</a:t>
            </a:r>
            <a:r>
              <a:rPr lang="zh-TW" altLang="en-US" dirty="0"/>
              <a:t>：匯入顯示圖形，可以設定顏色</a:t>
            </a:r>
            <a:endParaRPr lang="en-US" altLang="zh-TW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EFC6C9C-02DC-4A70-8BC1-B79888A8516A}"/>
              </a:ext>
            </a:extLst>
          </p:cNvPr>
          <p:cNvSpPr txBox="1"/>
          <p:nvPr/>
        </p:nvSpPr>
        <p:spPr>
          <a:xfrm>
            <a:off x="5142643" y="4622843"/>
            <a:ext cx="6083157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dirty="0" err="1"/>
              <a:t>x_train_image</a:t>
            </a:r>
            <a:r>
              <a:rPr lang="en-US" altLang="zh-TW" dirty="0"/>
              <a:t>[0]</a:t>
            </a:r>
            <a:r>
              <a:rPr lang="zh-TW" altLang="en-US" dirty="0"/>
              <a:t>：查看訓練資料集第</a:t>
            </a:r>
            <a:r>
              <a:rPr lang="en-US" altLang="zh-TW" dirty="0"/>
              <a:t>0</a:t>
            </a:r>
            <a:r>
              <a:rPr lang="zh-TW" altLang="en-US" dirty="0"/>
              <a:t>筆資料的數字影像</a:t>
            </a:r>
            <a:endParaRPr lang="en-US" altLang="zh-TW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dirty="0" err="1"/>
              <a:t>y_train_label</a:t>
            </a:r>
            <a:r>
              <a:rPr lang="en-US" altLang="zh-TW" dirty="0"/>
              <a:t>[0]</a:t>
            </a:r>
            <a:r>
              <a:rPr lang="zh-TW" altLang="en-US" dirty="0"/>
              <a:t>：查看訓練資料集第</a:t>
            </a:r>
            <a:r>
              <a:rPr lang="en-US" altLang="zh-TW" dirty="0"/>
              <a:t>0</a:t>
            </a:r>
            <a:r>
              <a:rPr lang="zh-TW" altLang="en-US" dirty="0"/>
              <a:t>筆資料的真實數字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432789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E4F6BF6-43CE-46AA-8F6F-A71CEEAF6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查看多筆訓練資料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images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與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label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pic>
        <p:nvPicPr>
          <p:cNvPr id="4" name="內容版面配置區 3">
            <a:extLst>
              <a:ext uri="{FF2B5EF4-FFF2-40B4-BE49-F238E27FC236}">
                <a16:creationId xmlns:a16="http://schemas.microsoft.com/office/drawing/2014/main" id="{3142B3E3-03AF-49FE-AADE-F6E96C51B0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6045485" cy="2816176"/>
          </a:xfrm>
          <a:prstGeom prst="rect">
            <a:avLst/>
          </a:prstGeom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9298D386-2E05-4950-9272-C99D729D0DE7}"/>
              </a:ext>
            </a:extLst>
          </p:cNvPr>
          <p:cNvSpPr txBox="1"/>
          <p:nvPr/>
        </p:nvSpPr>
        <p:spPr>
          <a:xfrm>
            <a:off x="6657654" y="1690688"/>
            <a:ext cx="5078858" cy="34163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/>
              <a:t>匯入</a:t>
            </a:r>
            <a:r>
              <a:rPr lang="en-US" altLang="zh-TW" dirty="0" err="1"/>
              <a:t>matplotlib.pyplot</a:t>
            </a:r>
            <a:r>
              <a:rPr lang="en-US" altLang="zh-TW" dirty="0"/>
              <a:t> </a:t>
            </a:r>
            <a:r>
              <a:rPr lang="zh-TW" altLang="en-US" dirty="0"/>
              <a:t>模組</a:t>
            </a:r>
            <a:endParaRPr lang="en-US" altLang="zh-TW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/>
              <a:t>定義</a:t>
            </a:r>
            <a:r>
              <a:rPr lang="en-US" altLang="zh-TW" dirty="0" err="1"/>
              <a:t>plot_images_labels_prediction</a:t>
            </a:r>
            <a:r>
              <a:rPr lang="en-US" altLang="zh-TW" dirty="0"/>
              <a:t>()</a:t>
            </a:r>
            <a:r>
              <a:rPr lang="zh-TW" altLang="en-US" dirty="0"/>
              <a:t>函數</a:t>
            </a:r>
            <a:endParaRPr lang="en-US" altLang="zh-TW" dirty="0"/>
          </a:p>
          <a:p>
            <a:r>
              <a:rPr lang="en-US" altLang="zh-TW" dirty="0"/>
              <a:t>Images(</a:t>
            </a:r>
            <a:r>
              <a:rPr lang="zh-TW" altLang="en-US" dirty="0"/>
              <a:t>數字影像</a:t>
            </a:r>
            <a:r>
              <a:rPr lang="en-US" altLang="zh-TW" dirty="0"/>
              <a:t>)</a:t>
            </a:r>
            <a:r>
              <a:rPr lang="zh-TW" altLang="en-US" dirty="0"/>
              <a:t>、</a:t>
            </a:r>
            <a:r>
              <a:rPr lang="en-US" altLang="zh-TW" dirty="0" err="1"/>
              <a:t>laebls</a:t>
            </a:r>
            <a:r>
              <a:rPr lang="en-US" altLang="zh-TW" dirty="0"/>
              <a:t>(</a:t>
            </a:r>
            <a:r>
              <a:rPr lang="zh-TW" altLang="en-US" dirty="0"/>
              <a:t>真實數字</a:t>
            </a:r>
            <a:r>
              <a:rPr lang="en-US" altLang="zh-TW" dirty="0"/>
              <a:t>)</a:t>
            </a:r>
            <a:r>
              <a:rPr lang="zh-TW" altLang="en-US" dirty="0"/>
              <a:t>、</a:t>
            </a:r>
            <a:r>
              <a:rPr lang="en-US" altLang="zh-TW" dirty="0"/>
              <a:t>prediction(</a:t>
            </a:r>
            <a:r>
              <a:rPr lang="zh-TW" altLang="en-US" dirty="0"/>
              <a:t>預測結果</a:t>
            </a:r>
            <a:r>
              <a:rPr lang="en-US" altLang="zh-TW" dirty="0"/>
              <a:t>)</a:t>
            </a:r>
            <a:r>
              <a:rPr lang="zh-TW" altLang="en-US" dirty="0"/>
              <a:t>、</a:t>
            </a:r>
            <a:r>
              <a:rPr lang="en-US" altLang="zh-TW" dirty="0" err="1"/>
              <a:t>idx</a:t>
            </a:r>
            <a:r>
              <a:rPr lang="en-US" altLang="zh-TW" dirty="0"/>
              <a:t>(</a:t>
            </a:r>
            <a:r>
              <a:rPr lang="zh-TW" altLang="en-US" dirty="0"/>
              <a:t>開始顯示的資料</a:t>
            </a:r>
            <a:r>
              <a:rPr lang="en-US" altLang="zh-TW" dirty="0"/>
              <a:t>index)</a:t>
            </a:r>
            <a:r>
              <a:rPr lang="zh-TW" altLang="en-US" dirty="0"/>
              <a:t>、</a:t>
            </a:r>
            <a:r>
              <a:rPr lang="en-US" altLang="zh-TW" dirty="0"/>
              <a:t>num(</a:t>
            </a:r>
            <a:r>
              <a:rPr lang="zh-TW" altLang="en-US" dirty="0"/>
              <a:t>要顯示的筆數</a:t>
            </a:r>
            <a:r>
              <a:rPr lang="en-US" altLang="zh-TW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dirty="0"/>
              <a:t>num&gt;25:num=25</a:t>
            </a:r>
            <a:r>
              <a:rPr lang="zh-TW" altLang="en-US" dirty="0"/>
              <a:t> 顯示筆數不超過</a:t>
            </a:r>
            <a:r>
              <a:rPr lang="en-US" altLang="zh-TW" dirty="0"/>
              <a:t>25</a:t>
            </a:r>
            <a:r>
              <a:rPr lang="zh-TW" altLang="en-US" dirty="0"/>
              <a:t>筆</a:t>
            </a:r>
            <a:endParaRPr lang="en-US" altLang="zh-TW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/>
              <a:t>利用</a:t>
            </a:r>
            <a:r>
              <a:rPr lang="en-US" altLang="zh-TW" dirty="0"/>
              <a:t>for</a:t>
            </a:r>
            <a:r>
              <a:rPr lang="zh-TW" altLang="en-US" dirty="0"/>
              <a:t>迴圈繪製出</a:t>
            </a:r>
            <a:r>
              <a:rPr lang="en-US" altLang="zh-TW" dirty="0"/>
              <a:t>num</a:t>
            </a:r>
            <a:r>
              <a:rPr lang="zh-TW" altLang="en-US" dirty="0"/>
              <a:t>個數字影像</a:t>
            </a:r>
            <a:endParaRPr lang="en-US" altLang="zh-TW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/>
          </a:p>
          <a:p>
            <a:r>
              <a:rPr lang="zh-TW" altLang="en-US" dirty="0"/>
              <a:t>問題討論：</a:t>
            </a:r>
            <a:endParaRPr lang="en-US" altLang="zh-TW" dirty="0"/>
          </a:p>
          <a:p>
            <a:r>
              <a:rPr lang="zh-TW" altLang="en-US" dirty="0"/>
              <a:t>在</a:t>
            </a:r>
            <a:r>
              <a:rPr lang="en-US" altLang="zh-TW" dirty="0"/>
              <a:t>for</a:t>
            </a:r>
            <a:r>
              <a:rPr lang="zh-TW" altLang="en-US" dirty="0"/>
              <a:t>迴圈裡有，若有</a:t>
            </a:r>
            <a:r>
              <a:rPr lang="en-US" altLang="zh-TW" dirty="0"/>
              <a:t>prediction(</a:t>
            </a:r>
            <a:r>
              <a:rPr lang="zh-TW" altLang="en-US" dirty="0"/>
              <a:t>預測結果</a:t>
            </a:r>
            <a:r>
              <a:rPr lang="en-US" altLang="zh-TW" dirty="0"/>
              <a:t>)</a:t>
            </a:r>
            <a:r>
              <a:rPr lang="zh-TW" altLang="en-US" dirty="0"/>
              <a:t>，要顯示</a:t>
            </a:r>
            <a:r>
              <a:rPr lang="en-US" altLang="zh-TW" dirty="0"/>
              <a:t>prediction=</a:t>
            </a:r>
            <a:r>
              <a:rPr lang="zh-TW" altLang="en-US" dirty="0"/>
              <a:t>，但是因為沒有預測的程式，最後出來的結果就不會有</a:t>
            </a:r>
            <a:r>
              <a:rPr lang="en-US" altLang="zh-TW" dirty="0"/>
              <a:t>prediction</a:t>
            </a: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72BA0681-E320-420F-B9E5-41C5E4510C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199" y="4500080"/>
            <a:ext cx="5502508" cy="2366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291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5B9FDE1-3151-4DF7-B4AC-03D431C98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查看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test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測試資料集</a:t>
            </a:r>
          </a:p>
        </p:txBody>
      </p:sp>
      <p:pic>
        <p:nvPicPr>
          <p:cNvPr id="4" name="內容版面配置區 3">
            <a:extLst>
              <a:ext uri="{FF2B5EF4-FFF2-40B4-BE49-F238E27FC236}">
                <a16:creationId xmlns:a16="http://schemas.microsoft.com/office/drawing/2014/main" id="{1BA79452-56EA-4377-92FB-4A1654A9EE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90679"/>
            <a:ext cx="3744074" cy="1139501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E2F72FD7-6C99-4601-A9A5-BD45A95F52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036595"/>
            <a:ext cx="5343756" cy="2291834"/>
          </a:xfrm>
          <a:prstGeom prst="rect">
            <a:avLst/>
          </a:prstGeom>
        </p:spPr>
      </p:pic>
      <p:sp>
        <p:nvSpPr>
          <p:cNvPr id="7" name="文字方塊 6">
            <a:extLst>
              <a:ext uri="{FF2B5EF4-FFF2-40B4-BE49-F238E27FC236}">
                <a16:creationId xmlns:a16="http://schemas.microsoft.com/office/drawing/2014/main" id="{63CC33C4-E748-42B5-8EC3-77C0663578F7}"/>
              </a:ext>
            </a:extLst>
          </p:cNvPr>
          <p:cNvSpPr txBox="1"/>
          <p:nvPr/>
        </p:nvSpPr>
        <p:spPr>
          <a:xfrm>
            <a:off x="6096000" y="2136338"/>
            <a:ext cx="5322014" cy="25853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/>
              <a:t>查看</a:t>
            </a:r>
            <a:r>
              <a:rPr lang="en-US" altLang="zh-TW" dirty="0"/>
              <a:t>test</a:t>
            </a:r>
            <a:r>
              <a:rPr lang="zh-TW" altLang="en-US" dirty="0"/>
              <a:t>測試資料集筆數</a:t>
            </a:r>
            <a:endParaRPr lang="en-US" altLang="zh-TW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/>
              <a:t>查看</a:t>
            </a:r>
            <a:r>
              <a:rPr lang="en-US" altLang="zh-TW" dirty="0"/>
              <a:t>test</a:t>
            </a:r>
            <a:r>
              <a:rPr lang="zh-TW" altLang="en-US" dirty="0"/>
              <a:t>測試資料集的前</a:t>
            </a:r>
            <a:r>
              <a:rPr lang="en-US" altLang="zh-TW" dirty="0"/>
              <a:t>10</a:t>
            </a:r>
            <a:r>
              <a:rPr lang="zh-TW" altLang="en-US" dirty="0"/>
              <a:t>筆數字影像</a:t>
            </a:r>
            <a:endParaRPr lang="en-US" altLang="zh-TW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/>
          </a:p>
          <a:p>
            <a:r>
              <a:rPr lang="zh-TW" altLang="en-US" dirty="0"/>
              <a:t>問題討論：</a:t>
            </a:r>
            <a:endParaRPr lang="en-US" altLang="zh-TW" dirty="0"/>
          </a:p>
          <a:p>
            <a:r>
              <a:rPr lang="zh-TW" altLang="en-US" dirty="0"/>
              <a:t>影像顯示出來後可以發現數字不是按照</a:t>
            </a:r>
            <a:r>
              <a:rPr lang="en-US" altLang="zh-TW" dirty="0"/>
              <a:t>0-9</a:t>
            </a:r>
            <a:r>
              <a:rPr lang="zh-TW" altLang="en-US" dirty="0"/>
              <a:t>順序顯示，但是每次輸出的順序卻都一樣。</a:t>
            </a:r>
            <a:endParaRPr lang="en-US" altLang="zh-TW" dirty="0"/>
          </a:p>
          <a:p>
            <a:r>
              <a:rPr lang="zh-TW" altLang="en-US" dirty="0"/>
              <a:t>是因為資料集裡本身並不是按照</a:t>
            </a:r>
            <a:r>
              <a:rPr lang="en-US" altLang="zh-TW" dirty="0"/>
              <a:t>0-9</a:t>
            </a:r>
            <a:r>
              <a:rPr lang="zh-TW" altLang="en-US" dirty="0"/>
              <a:t>順序排放，但輸出影像時是按照排放順序輸出。</a:t>
            </a:r>
            <a:endParaRPr lang="en-US" altLang="zh-TW" dirty="0"/>
          </a:p>
          <a:p>
            <a:r>
              <a:rPr lang="zh-TW" altLang="en-US" dirty="0"/>
              <a:t>所以才會看似隨機，卻輸出的順序都一樣。</a:t>
            </a:r>
          </a:p>
        </p:txBody>
      </p:sp>
    </p:spTree>
    <p:extLst>
      <p:ext uri="{BB962C8B-B14F-4D97-AF65-F5344CB8AC3E}">
        <p14:creationId xmlns:p14="http://schemas.microsoft.com/office/powerpoint/2010/main" val="3433762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4047C1D-D93C-4BC6-83CC-D8B6B08F8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515601" cy="1325563"/>
          </a:xfrm>
        </p:spPr>
        <p:txBody>
          <a:bodyPr>
            <a:norm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features(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數字影像的特徵值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資料預處理</a:t>
            </a:r>
          </a:p>
        </p:txBody>
      </p:sp>
      <p:pic>
        <p:nvPicPr>
          <p:cNvPr id="4" name="內容版面配置區 3">
            <a:extLst>
              <a:ext uri="{FF2B5EF4-FFF2-40B4-BE49-F238E27FC236}">
                <a16:creationId xmlns:a16="http://schemas.microsoft.com/office/drawing/2014/main" id="{01CB11D9-03B2-47F4-93C7-468072E0E5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199" y="1690687"/>
            <a:ext cx="5932471" cy="3568142"/>
          </a:xfrm>
          <a:prstGeom prst="rect">
            <a:avLst/>
          </a:prstGeom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3AB74AE3-488F-465A-A4C3-E499E34276F7}"/>
              </a:ext>
            </a:extLst>
          </p:cNvPr>
          <p:cNvSpPr txBox="1"/>
          <p:nvPr/>
        </p:nvSpPr>
        <p:spPr>
          <a:xfrm>
            <a:off x="6294932" y="2106202"/>
            <a:ext cx="4780610" cy="3139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/>
              <a:t>查看訓練資料：</a:t>
            </a:r>
            <a:endParaRPr lang="en-US" altLang="zh-TW" dirty="0"/>
          </a:p>
          <a:p>
            <a:r>
              <a:rPr lang="en-US" altLang="zh-TW" dirty="0" err="1"/>
              <a:t>x_train_image</a:t>
            </a:r>
            <a:r>
              <a:rPr lang="zh-TW" altLang="en-US" dirty="0"/>
              <a:t> 數字影像 訓練資料，數字影像的</a:t>
            </a:r>
            <a:r>
              <a:rPr lang="en-US" altLang="zh-TW" dirty="0"/>
              <a:t>shape</a:t>
            </a:r>
            <a:r>
              <a:rPr lang="zh-TW" altLang="en-US" dirty="0"/>
              <a:t>是</a:t>
            </a:r>
            <a:r>
              <a:rPr lang="en-US" altLang="zh-TW" dirty="0"/>
              <a:t>28x28</a:t>
            </a:r>
            <a:r>
              <a:rPr lang="zh-TW" altLang="en-US" dirty="0"/>
              <a:t> </a:t>
            </a:r>
            <a:endParaRPr lang="en-US" altLang="zh-TW" dirty="0"/>
          </a:p>
          <a:p>
            <a:r>
              <a:rPr lang="en-US" altLang="zh-TW" dirty="0" err="1"/>
              <a:t>y_train_label</a:t>
            </a:r>
            <a:r>
              <a:rPr lang="zh-TW" altLang="en-US" dirty="0"/>
              <a:t> 真實的數字 訓練資料</a:t>
            </a:r>
            <a:endParaRPr lang="en-US" altLang="zh-TW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dirty="0"/>
              <a:t>reshape()</a:t>
            </a:r>
            <a:r>
              <a:rPr lang="zh-TW" altLang="en-US" dirty="0"/>
              <a:t>：將</a:t>
            </a:r>
            <a:r>
              <a:rPr lang="en-US" altLang="zh-TW" dirty="0"/>
              <a:t>2</a:t>
            </a:r>
            <a:r>
              <a:rPr lang="zh-TW" altLang="en-US" dirty="0"/>
              <a:t>為數字影像</a:t>
            </a:r>
            <a:r>
              <a:rPr lang="en-US" altLang="zh-TW" dirty="0"/>
              <a:t>28x28</a:t>
            </a:r>
            <a:r>
              <a:rPr lang="zh-TW" altLang="en-US" dirty="0"/>
              <a:t> ，轉為</a:t>
            </a:r>
            <a:r>
              <a:rPr lang="en-US" altLang="zh-TW" dirty="0"/>
              <a:t>1</a:t>
            </a:r>
            <a:r>
              <a:rPr lang="zh-TW" altLang="en-US" dirty="0"/>
              <a:t>為向量</a:t>
            </a:r>
            <a:r>
              <a:rPr lang="en-US" altLang="zh-TW" dirty="0"/>
              <a:t>784</a:t>
            </a:r>
            <a:r>
              <a:rPr lang="zh-TW" altLang="en-US" dirty="0"/>
              <a:t>個</a:t>
            </a:r>
            <a:r>
              <a:rPr lang="en-US" altLang="zh-TW" dirty="0"/>
              <a:t>float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/>
              <a:t>查看轉變後的測試資料集和訓練資料集</a:t>
            </a:r>
            <a:endParaRPr lang="en-US" altLang="zh-TW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/>
          </a:p>
          <a:p>
            <a:r>
              <a:rPr lang="zh-TW" altLang="en-US" dirty="0"/>
              <a:t>問題討論：</a:t>
            </a:r>
            <a:endParaRPr lang="en-US" altLang="zh-TW" dirty="0"/>
          </a:p>
          <a:p>
            <a:r>
              <a:rPr lang="en-US" altLang="zh-TW" dirty="0"/>
              <a:t>reshape(</a:t>
            </a:r>
            <a:r>
              <a:rPr lang="zh-TW" altLang="en-US" dirty="0"/>
              <a:t>行</a:t>
            </a:r>
            <a:r>
              <a:rPr lang="en-US" altLang="zh-TW" dirty="0"/>
              <a:t>,</a:t>
            </a:r>
            <a:r>
              <a:rPr lang="zh-TW" altLang="en-US" dirty="0"/>
              <a:t>列</a:t>
            </a:r>
            <a:r>
              <a:rPr lang="en-US" altLang="zh-TW" dirty="0"/>
              <a:t>)</a:t>
            </a:r>
            <a:r>
              <a:rPr lang="zh-TW" altLang="en-US" dirty="0"/>
              <a:t>：改變矩陣形狀</a:t>
            </a:r>
            <a:endParaRPr lang="en-US" altLang="zh-TW" dirty="0"/>
          </a:p>
          <a:p>
            <a:r>
              <a:rPr lang="en-US" altLang="zh-TW" dirty="0"/>
              <a:t>float32</a:t>
            </a:r>
            <a:r>
              <a:rPr lang="zh-TW" altLang="en-US" dirty="0"/>
              <a:t>：</a:t>
            </a:r>
            <a:r>
              <a:rPr lang="en-US" altLang="zh-TW" dirty="0"/>
              <a:t>32</a:t>
            </a:r>
            <a:r>
              <a:rPr lang="zh-TW" altLang="en-US" dirty="0"/>
              <a:t>的意思是</a:t>
            </a:r>
            <a:r>
              <a:rPr lang="en-US" altLang="zh-TW" dirty="0"/>
              <a:t>32bits</a:t>
            </a:r>
          </a:p>
        </p:txBody>
      </p:sp>
    </p:spTree>
    <p:extLst>
      <p:ext uri="{BB962C8B-B14F-4D97-AF65-F5344CB8AC3E}">
        <p14:creationId xmlns:p14="http://schemas.microsoft.com/office/powerpoint/2010/main" val="1104064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5AD69BF-9EA1-4EEE-AB9B-494F13DD5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features(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數字影像的特徵值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資料預處理</a:t>
            </a:r>
            <a:endParaRPr lang="zh-TW" altLang="en-US" dirty="0"/>
          </a:p>
        </p:txBody>
      </p:sp>
      <p:pic>
        <p:nvPicPr>
          <p:cNvPr id="4" name="內容版面配置區 3">
            <a:extLst>
              <a:ext uri="{FF2B5EF4-FFF2-40B4-BE49-F238E27FC236}">
                <a16:creationId xmlns:a16="http://schemas.microsoft.com/office/drawing/2014/main" id="{A9CB6084-36D7-4B5C-B6D4-D082EC3F66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80078"/>
            <a:ext cx="7524964" cy="4349610"/>
          </a:xfrm>
          <a:prstGeom prst="rect">
            <a:avLst/>
          </a:prstGeom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2F613BA2-18AC-43FF-955F-11055FD5E94C}"/>
              </a:ext>
            </a:extLst>
          </p:cNvPr>
          <p:cNvSpPr txBox="1"/>
          <p:nvPr/>
        </p:nvSpPr>
        <p:spPr>
          <a:xfrm>
            <a:off x="7263830" y="2291044"/>
            <a:ext cx="350348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dirty="0"/>
              <a:t>查看第</a:t>
            </a:r>
            <a:r>
              <a:rPr lang="en-US" altLang="zh-TW" dirty="0"/>
              <a:t>0</a:t>
            </a:r>
            <a:r>
              <a:rPr lang="zh-TW" altLang="en-US" dirty="0"/>
              <a:t>筆資料的數字影像</a:t>
            </a:r>
            <a:r>
              <a:rPr lang="en-US" altLang="zh-TW" dirty="0"/>
              <a:t>images</a:t>
            </a:r>
            <a:r>
              <a:rPr lang="zh-TW" altLang="en-US" dirty="0"/>
              <a:t>轉換後的內容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679434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61A7AEC-51B9-4628-BC24-C4AE4D7AC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features(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數字影像的特徵值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資料預處理</a:t>
            </a:r>
            <a:endParaRPr lang="zh-TW" altLang="en-US" dirty="0"/>
          </a:p>
        </p:txBody>
      </p:sp>
      <p:pic>
        <p:nvPicPr>
          <p:cNvPr id="4" name="內容版面配置區 3">
            <a:extLst>
              <a:ext uri="{FF2B5EF4-FFF2-40B4-BE49-F238E27FC236}">
                <a16:creationId xmlns:a16="http://schemas.microsoft.com/office/drawing/2014/main" id="{D46EED7C-7A1A-4446-B3F6-920207F0F1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199" y="1884001"/>
            <a:ext cx="6692757" cy="4424265"/>
          </a:xfrm>
          <a:prstGeom prst="rect">
            <a:avLst/>
          </a:prstGeom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0188E69A-111E-4478-B66D-0F89AD775716}"/>
              </a:ext>
            </a:extLst>
          </p:cNvPr>
          <p:cNvSpPr txBox="1"/>
          <p:nvPr/>
        </p:nvSpPr>
        <p:spPr>
          <a:xfrm>
            <a:off x="6604738" y="2145219"/>
            <a:ext cx="4749062" cy="25853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/>
              <a:t>將數字影像</a:t>
            </a:r>
            <a:r>
              <a:rPr lang="en-US" altLang="zh-TW" dirty="0"/>
              <a:t>image</a:t>
            </a:r>
            <a:r>
              <a:rPr lang="zh-TW" altLang="en-US" dirty="0"/>
              <a:t>的數字標準化</a:t>
            </a:r>
            <a:endParaRPr lang="en-US" altLang="zh-TW" dirty="0"/>
          </a:p>
          <a:p>
            <a:r>
              <a:rPr lang="zh-TW" altLang="en-US" dirty="0"/>
              <a:t>因為</a:t>
            </a:r>
            <a:r>
              <a:rPr lang="en-US" altLang="zh-TW" dirty="0"/>
              <a:t>image</a:t>
            </a:r>
            <a:r>
              <a:rPr lang="zh-TW" altLang="en-US" dirty="0"/>
              <a:t>的數字是</a:t>
            </a:r>
            <a:r>
              <a:rPr lang="en-US" altLang="zh-TW" dirty="0"/>
              <a:t>0-255</a:t>
            </a:r>
            <a:r>
              <a:rPr lang="zh-TW" altLang="en-US" dirty="0"/>
              <a:t>，所以直接除以</a:t>
            </a:r>
            <a:r>
              <a:rPr lang="en-US" altLang="zh-TW" dirty="0"/>
              <a:t>255</a:t>
            </a:r>
            <a:r>
              <a:rPr lang="zh-TW" altLang="en-US" dirty="0"/>
              <a:t>，就可以獲得</a:t>
            </a:r>
            <a:r>
              <a:rPr lang="en-US" altLang="zh-TW" dirty="0"/>
              <a:t>0-1</a:t>
            </a:r>
            <a:r>
              <a:rPr lang="zh-TW" altLang="en-US" dirty="0"/>
              <a:t>的數值</a:t>
            </a:r>
            <a:endParaRPr lang="en-US" altLang="zh-TW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/>
              <a:t>查看數字影像標準化後的結果</a:t>
            </a:r>
            <a:endParaRPr lang="en-US" altLang="zh-TW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/>
          </a:p>
          <a:p>
            <a:r>
              <a:rPr lang="zh-TW" altLang="en-US" dirty="0"/>
              <a:t>問題討論：</a:t>
            </a:r>
            <a:endParaRPr lang="en-US" altLang="zh-TW" dirty="0"/>
          </a:p>
          <a:p>
            <a:r>
              <a:rPr lang="zh-TW" altLang="en-US" dirty="0"/>
              <a:t>標準化要獲得</a:t>
            </a:r>
            <a:r>
              <a:rPr lang="en-US" altLang="zh-TW" dirty="0"/>
              <a:t>0-1</a:t>
            </a:r>
            <a:r>
              <a:rPr lang="zh-TW" altLang="en-US" dirty="0"/>
              <a:t>的數值，是因為電腦最直接可以辨別的就是</a:t>
            </a:r>
            <a:r>
              <a:rPr lang="en-US" altLang="zh-TW" dirty="0"/>
              <a:t>0</a:t>
            </a:r>
            <a:r>
              <a:rPr lang="zh-TW" altLang="en-US" dirty="0"/>
              <a:t>跟</a:t>
            </a:r>
            <a:r>
              <a:rPr lang="en-US" altLang="zh-TW" dirty="0"/>
              <a:t>1</a:t>
            </a:r>
            <a:r>
              <a:rPr lang="zh-TW" altLang="en-US" dirty="0"/>
              <a:t>，當需要取得</a:t>
            </a:r>
            <a:r>
              <a:rPr lang="en-US" altLang="zh-TW" dirty="0"/>
              <a:t>1</a:t>
            </a:r>
            <a:r>
              <a:rPr lang="zh-TW" altLang="en-US" dirty="0"/>
              <a:t>的數值時，就要先進行標準化，會比較容易執行。</a:t>
            </a:r>
          </a:p>
        </p:txBody>
      </p:sp>
    </p:spTree>
    <p:extLst>
      <p:ext uri="{BB962C8B-B14F-4D97-AF65-F5344CB8AC3E}">
        <p14:creationId xmlns:p14="http://schemas.microsoft.com/office/powerpoint/2010/main" val="636577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749</Words>
  <Application>Microsoft Office PowerPoint</Application>
  <PresentationFormat>寬螢幕</PresentationFormat>
  <Paragraphs>72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7" baseType="lpstr"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Keras MNIST手寫數字辨識資料集介紹</vt:lpstr>
      <vt:lpstr>下載Mnist資料</vt:lpstr>
      <vt:lpstr>查看Mnist資料</vt:lpstr>
      <vt:lpstr>顯示數字影像</vt:lpstr>
      <vt:lpstr>查看多筆訓練資料images與label</vt:lpstr>
      <vt:lpstr>查看test測試資料集</vt:lpstr>
      <vt:lpstr>features(數字影像的特徵值)資料預處理</vt:lpstr>
      <vt:lpstr>features(數字影像的特徵值)資料預處理</vt:lpstr>
      <vt:lpstr>features(數字影像的特徵值)資料預處理</vt:lpstr>
      <vt:lpstr>labels(數字影像真實的值)資料預處理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Keras MNIST手寫數字辨識資料集介紹</dc:title>
  <dc:creator>張芮綺</dc:creator>
  <cp:lastModifiedBy>張芮綺</cp:lastModifiedBy>
  <cp:revision>11</cp:revision>
  <dcterms:created xsi:type="dcterms:W3CDTF">2024-02-25T10:22:35Z</dcterms:created>
  <dcterms:modified xsi:type="dcterms:W3CDTF">2024-02-25T14:17:04Z</dcterms:modified>
</cp:coreProperties>
</file>