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6" r:id="rId12"/>
    <p:sldId id="277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E71739D-2274-4886-8009-2953DA89A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9489C69-C6D7-4549-A414-EF6F6D8303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9841EBAE-F72D-4714-9EEA-672BFF5E5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2611-B8B0-4DCD-BE0E-201DE1177B61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0ACA81B-55CF-4884-A625-0F20C4445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D9F71AA-09E0-46BB-B988-C23EC575D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8531-9813-401F-B537-D60F7518A0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03329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D46916-D2DE-4321-B35F-4C9BAB43A9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447FEF3-E679-4270-9487-64E1F0718A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10A13A4-E746-4E6F-876A-73513FAA6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2611-B8B0-4DCD-BE0E-201DE1177B61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2EBF08E-162F-4067-8949-D7CC02997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C663E8F-B80F-440F-BAE3-6E34FC040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8531-9813-401F-B537-D60F7518A0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304986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9FBCD0F-9309-4943-B20B-DF2F72AED25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1F9ECB5-BA97-4D44-A44C-357E8AA17E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E00DE47A-9EC6-4A77-952C-69392E77C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2611-B8B0-4DCD-BE0E-201DE1177B61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7D637B3-8376-4BAF-8779-34A2DE51E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AD4D5E2-35F5-498A-8515-63C8E4968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8531-9813-401F-B537-D60F7518A0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4273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D3D7090-B210-4AE4-98E5-373D364DD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AEB01B-4E7A-4205-A18E-9126B1F545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FFDEBB2-074A-4DF0-80B8-C9AA4F6A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2611-B8B0-4DCD-BE0E-201DE1177B61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CFE1729-6BE8-4CD5-88E7-55869A4BB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ACD5DEA-4020-4294-874B-0CB3ECEE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8531-9813-401F-B537-D60F7518A0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276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B05BC0-9786-4CCE-8FB4-6C265567A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087F6F1-E2C9-42BE-84D3-828893A33B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49585201-F965-43DB-AFC9-7CA321BC2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2611-B8B0-4DCD-BE0E-201DE1177B61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12F01AF-286C-4740-9A86-A5D92A203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98A5F9B-493C-4635-BEA7-3526CE36B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8531-9813-401F-B537-D60F7518A0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25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86E1203-B2EE-40CC-8264-3B4F8BC2F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3C92E39-B21D-49E4-8538-824E13A745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CA975742-DA7A-44F3-828E-A887A8286C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C7844D1C-96C4-430E-ADA3-4F2DBFB766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2611-B8B0-4DCD-BE0E-201DE1177B61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FD92BE6-C53E-43C8-9CCD-ABB1E9974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58DA15CA-AD6E-400B-B32D-EA28599FD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8531-9813-401F-B537-D60F7518A0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4058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FB6831-874E-4F44-8E20-A987407E72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A2748B9-9B76-4E78-A46C-674005B72F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4AD08F8C-80D3-43EE-A12E-9286EC11F5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12BCB4EB-E487-4284-B9AB-BBD84FBF3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875ED54-AC6B-4944-980B-3E1D08F8FE9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9B80E42-DB87-4AA0-9ED9-1795856C3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2611-B8B0-4DCD-BE0E-201DE1177B61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656DAB1-5218-4C20-8FA8-33DC90F89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40C7401D-CF80-4667-83B3-36D82253CA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8531-9813-401F-B537-D60F7518A0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46538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F201AB5-648C-4322-A80D-8DD01FC97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AC9D0C5A-E70C-4F9D-8ABC-2B599CB02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2611-B8B0-4DCD-BE0E-201DE1177B61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C48CD6EC-354B-4077-98C4-4A283A16C3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2666A66D-9080-4CA1-A914-3B85E8273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8531-9813-401F-B537-D60F7518A0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8677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C157D06E-4D0E-493F-A2FD-5CA11C714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2611-B8B0-4DCD-BE0E-201DE1177B61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23551AF-7A09-4DF8-BB32-7CE0684C6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30E1EFB1-656C-4F8D-889F-B8713F102B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8531-9813-401F-B537-D60F7518A0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1656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3ED797B-E7DB-44E5-8B16-36C2975D2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E99C04C-86A0-4434-97F7-245F481DB2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5F99BAD-86BF-48BA-8B3F-1E8E02F583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D3DC10E-29C9-434B-A664-E91DA4475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2611-B8B0-4DCD-BE0E-201DE1177B61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307D1DB-5E32-481D-BAF3-F10A386FA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128F636-8319-4B41-9DD7-EC92827FE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8531-9813-401F-B537-D60F7518A0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121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A38110-6116-4626-BA49-0286EDFCBE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073353A6-9184-4731-8B77-15959D8787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C68CC23-CBAE-41A5-B81C-307BC046C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027F8B7-FB16-49FB-8BC2-92C5097CC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52611-B8B0-4DCD-BE0E-201DE1177B61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7352ED02-73B2-48C9-A5FC-DAFA76D90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2285FB2-8520-4A29-8C8F-F1238A2AF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0E8531-9813-401F-B537-D60F7518A0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001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A6E9B564-6693-4031-B856-6BF7012ED6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9BBCF09-8141-4347-8CFE-C321306CDD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2CA566F-8DAD-4A08-BC9A-BF3899EDE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52611-B8B0-4DCD-BE0E-201DE1177B61}" type="datetimeFigureOut">
              <a:rPr lang="zh-TW" altLang="en-US" smtClean="0"/>
              <a:t>2024/3/26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5552AA5-BD29-4DAA-A8A7-1E0BF68A05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E17AEE9-042D-477A-815D-C89E06E878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E8531-9813-401F-B537-D60F7518A04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0780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9ED620-A0AA-4D3B-B5FD-C624DE781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57596"/>
            <a:ext cx="9144000" cy="1742808"/>
          </a:xfrm>
        </p:spPr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Keras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多層感知器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(MLP)</a:t>
            </a:r>
            <a:b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辨識手寫數字</a:t>
            </a:r>
          </a:p>
        </p:txBody>
      </p:sp>
    </p:spTree>
    <p:extLst>
      <p:ext uri="{BB962C8B-B14F-4D97-AF65-F5344CB8AC3E}">
        <p14:creationId xmlns:p14="http://schemas.microsoft.com/office/powerpoint/2010/main" val="27274429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6D3B05-2D93-4671-A432-A105331F2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CNN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卷積神經網路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B517F0-29F5-44A8-83B7-B8CB3219D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卷積運算：將一個影像透過卷積運算的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filter weight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產生多個影像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先以隨機方式產生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3x3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filter weight(s)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要轉換的影像由左而右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由上而下透過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filter weight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產生新影像的值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filter weight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產生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個影像</a:t>
            </a:r>
          </a:p>
          <a:p>
            <a:pPr marL="0" indent="0">
              <a:buNone/>
            </a:pP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80575D64-0C4E-44C7-9381-632FDDE06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967049"/>
            <a:ext cx="3975304" cy="220991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403A87F-42D7-439C-8D1C-7F4B7B2C58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1609" y="3967049"/>
            <a:ext cx="6201559" cy="230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711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6D3B05-2D93-4671-A432-A105331F2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CNN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卷積神經網路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B517F0-29F5-44A8-83B7-B8CB3219D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使用單一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filter weight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卷積運算產生影像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數字影像大小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:28x28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產生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5x5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filter weight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濾鏡，進行卷積運算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卷積運算不會改變影像大小，幫助提取特徵值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使用多個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filter weight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卷積運算產生多個影像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產生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filter weight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，產生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16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個影像，每個影像提取不同特徵值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46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6D3B05-2D93-4671-A432-A105331F2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CNN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卷積神經網路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B517F0-29F5-44A8-83B7-B8CB3219D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池化運算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(Max-Pooling)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Max-Pool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運算可以將影像縮減取樣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downsampling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原本影像是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4x4,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經過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Max-Pool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運算後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,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影像大小為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2x2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altLang="zh-TW" b="1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C6310E4-2ACC-42DA-B62C-B4E171DA64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264" y="3429000"/>
            <a:ext cx="5283472" cy="193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481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6D3B05-2D93-4671-A432-A105331F2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CNN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卷積神經網路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0CA6E741-DB6E-4695-9A81-54793A2945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7"/>
            <a:ext cx="5007796" cy="407008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689B451-8422-4E94-8FA9-3F50447810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90688"/>
            <a:ext cx="4044593" cy="2460645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9E70401C-7582-4300-949B-F1586495697A}"/>
              </a:ext>
            </a:extLst>
          </p:cNvPr>
          <p:cNvSpPr txBox="1"/>
          <p:nvPr/>
        </p:nvSpPr>
        <p:spPr>
          <a:xfrm>
            <a:off x="5845996" y="4746661"/>
            <a:ext cx="4726112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CNN</a:t>
            </a:r>
            <a:r>
              <a:rPr lang="zh-TW" altLang="en-US" dirty="0"/>
              <a:t>必須先進行卷積使池化運算，要保持影像的維度。</a:t>
            </a:r>
            <a:r>
              <a:rPr lang="en-US" altLang="zh-TW" dirty="0"/>
              <a:t>(60000,28,28,1)</a:t>
            </a:r>
            <a:r>
              <a:rPr lang="zh-TW" altLang="en-US" dirty="0"/>
              <a:t>是轉換為</a:t>
            </a:r>
            <a:r>
              <a:rPr lang="en-US" altLang="zh-TW" dirty="0"/>
              <a:t>60000</a:t>
            </a:r>
            <a:r>
              <a:rPr lang="zh-TW" altLang="en-US" dirty="0"/>
              <a:t>筆，每一筆有</a:t>
            </a:r>
            <a:r>
              <a:rPr lang="en-US" altLang="zh-TW" dirty="0"/>
              <a:t>28(</a:t>
            </a:r>
            <a:r>
              <a:rPr lang="zh-TW" altLang="en-US" dirty="0"/>
              <a:t>長</a:t>
            </a:r>
            <a:r>
              <a:rPr lang="en-US" altLang="zh-TW" dirty="0"/>
              <a:t>)x28(</a:t>
            </a:r>
            <a:r>
              <a:rPr lang="zh-TW" altLang="en-US" dirty="0"/>
              <a:t>寬</a:t>
            </a:r>
            <a:r>
              <a:rPr lang="en-US" altLang="zh-TW" dirty="0"/>
              <a:t>)x1(</a:t>
            </a:r>
            <a:r>
              <a:rPr lang="zh-TW" altLang="en-US" dirty="0"/>
              <a:t>單色；通道</a:t>
            </a:r>
            <a:r>
              <a:rPr lang="en-US" altLang="zh-TW" dirty="0"/>
              <a:t>)</a:t>
            </a:r>
            <a:r>
              <a:rPr lang="zh-TW" altLang="en-US"/>
              <a:t>的影像。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72113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6D3B05-2D93-4671-A432-A105331F2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CNN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卷積神經網路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39321738-1634-4C25-860E-7F80A42B4C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39607"/>
            <a:ext cx="4514636" cy="237386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7A87C88-0977-4D38-A4CA-7667C495ED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913471"/>
            <a:ext cx="3554860" cy="2779394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7A745F69-1E9C-4C61-9D41-9D306A2B52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539607"/>
            <a:ext cx="3154638" cy="2974767"/>
          </a:xfrm>
          <a:prstGeom prst="rect">
            <a:avLst/>
          </a:prstGeom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926639B0-755C-4824-A240-221FA08C0115}"/>
              </a:ext>
            </a:extLst>
          </p:cNvPr>
          <p:cNvSpPr txBox="1"/>
          <p:nvPr/>
        </p:nvSpPr>
        <p:spPr>
          <a:xfrm>
            <a:off x="2215408" y="2137025"/>
            <a:ext cx="35548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TW" dirty="0"/>
              <a:t>layers</a:t>
            </a:r>
            <a:r>
              <a:rPr lang="zh-TW" altLang="en-US" dirty="0"/>
              <a:t>模組，後續卷積網路會使用。</a:t>
            </a:r>
            <a:endParaRPr lang="en-US" altLang="zh-TW" dirty="0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3E824926-D374-4C93-95E2-6C02B0EEF952}"/>
              </a:ext>
            </a:extLst>
          </p:cNvPr>
          <p:cNvSpPr txBox="1"/>
          <p:nvPr/>
        </p:nvSpPr>
        <p:spPr>
          <a:xfrm>
            <a:off x="5936986" y="4878517"/>
            <a:ext cx="3472666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卷積層</a:t>
            </a:r>
            <a:r>
              <a:rPr lang="en-US" altLang="zh-TW" dirty="0"/>
              <a:t>1</a:t>
            </a:r>
            <a:r>
              <a:rPr lang="zh-TW" altLang="en-US" dirty="0"/>
              <a:t>，</a:t>
            </a:r>
            <a:r>
              <a:rPr lang="en-US" altLang="zh-TW" dirty="0"/>
              <a:t>28x28</a:t>
            </a:r>
            <a:r>
              <a:rPr lang="zh-TW" altLang="en-US" dirty="0"/>
              <a:t>影像 共</a:t>
            </a:r>
            <a:r>
              <a:rPr lang="en-US" altLang="zh-TW" dirty="0"/>
              <a:t>16</a:t>
            </a:r>
            <a:r>
              <a:rPr lang="zh-TW" altLang="en-US" dirty="0"/>
              <a:t>層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池化層</a:t>
            </a:r>
            <a:r>
              <a:rPr lang="en-US" altLang="zh-TW" dirty="0"/>
              <a:t>1</a:t>
            </a:r>
            <a:r>
              <a:rPr lang="zh-TW" altLang="en-US" dirty="0"/>
              <a:t>，</a:t>
            </a:r>
            <a:r>
              <a:rPr lang="en-US" altLang="zh-TW" dirty="0"/>
              <a:t>14x14</a:t>
            </a:r>
            <a:r>
              <a:rPr lang="zh-TW" altLang="en-US" dirty="0"/>
              <a:t>影像 共</a:t>
            </a:r>
            <a:r>
              <a:rPr lang="en-US" altLang="zh-TW" dirty="0"/>
              <a:t>16</a:t>
            </a:r>
            <a:r>
              <a:rPr lang="zh-TW" altLang="en-US" dirty="0"/>
              <a:t>層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卷積層</a:t>
            </a:r>
            <a:r>
              <a:rPr lang="en-US" altLang="zh-TW" dirty="0"/>
              <a:t>2</a:t>
            </a:r>
            <a:r>
              <a:rPr lang="zh-TW" altLang="en-US" dirty="0"/>
              <a:t>，</a:t>
            </a:r>
            <a:r>
              <a:rPr lang="en-US" altLang="zh-TW" dirty="0"/>
              <a:t>14x14</a:t>
            </a:r>
            <a:r>
              <a:rPr lang="zh-TW" altLang="en-US" dirty="0"/>
              <a:t>影像 共</a:t>
            </a:r>
            <a:r>
              <a:rPr lang="en-US" altLang="zh-TW" dirty="0"/>
              <a:t>36</a:t>
            </a:r>
            <a:r>
              <a:rPr lang="zh-TW" altLang="en-US" dirty="0"/>
              <a:t>層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池化層</a:t>
            </a:r>
            <a:r>
              <a:rPr lang="en-US" altLang="zh-TW" dirty="0"/>
              <a:t>2</a:t>
            </a:r>
            <a:r>
              <a:rPr lang="zh-TW" altLang="en-US" dirty="0"/>
              <a:t>，</a:t>
            </a:r>
            <a:r>
              <a:rPr lang="en-US" altLang="zh-TW" dirty="0"/>
              <a:t>7x7</a:t>
            </a:r>
            <a:r>
              <a:rPr lang="zh-TW" altLang="en-US" dirty="0"/>
              <a:t>影像 共</a:t>
            </a:r>
            <a:r>
              <a:rPr lang="en-US" altLang="zh-TW" dirty="0"/>
              <a:t>36</a:t>
            </a:r>
            <a:r>
              <a:rPr lang="zh-TW" altLang="en-US" dirty="0"/>
              <a:t>層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673682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6D3B05-2D93-4671-A432-A105331F2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CNN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卷積神經網路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9BF5E571-45BB-472E-B6EC-1347B751AB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189751" cy="3312827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D51588E2-9617-4422-A0BF-227785CE793D}"/>
              </a:ext>
            </a:extLst>
          </p:cNvPr>
          <p:cNvSpPr txBox="1"/>
          <p:nvPr/>
        </p:nvSpPr>
        <p:spPr>
          <a:xfrm>
            <a:off x="6096000" y="1952090"/>
            <a:ext cx="3756917" cy="12003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平坦層，</a:t>
            </a:r>
            <a:r>
              <a:rPr lang="en-US" altLang="zh-TW" dirty="0"/>
              <a:t>36x7x7=1764</a:t>
            </a:r>
            <a:r>
              <a:rPr lang="zh-TW" altLang="en-US" dirty="0"/>
              <a:t>個神經元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隱藏層，</a:t>
            </a:r>
            <a:r>
              <a:rPr lang="en-US" altLang="zh-TW" dirty="0"/>
              <a:t>128</a:t>
            </a:r>
            <a:r>
              <a:rPr lang="zh-TW" altLang="en-US" dirty="0"/>
              <a:t>個神經元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TW" altLang="en-US" dirty="0"/>
              <a:t>輸出層，</a:t>
            </a:r>
            <a:r>
              <a:rPr lang="en-US" altLang="zh-TW" dirty="0"/>
              <a:t>10</a:t>
            </a:r>
            <a:r>
              <a:rPr lang="zh-TW" altLang="en-US" dirty="0"/>
              <a:t>個神經元</a:t>
            </a: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Dropout</a:t>
            </a:r>
            <a:r>
              <a:rPr lang="zh-TW" altLang="en-US" dirty="0"/>
              <a:t>，避免</a:t>
            </a:r>
            <a:r>
              <a:rPr lang="en-US" altLang="zh-TW" dirty="0"/>
              <a:t>overfitting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37346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6D3B05-2D93-4671-A432-A105331F2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CNN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卷積神經網路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0706E99D-4E2E-4B0B-AF0A-EB718D8169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2254366" cy="74933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BAFC2C2-A535-46F1-ACD8-FE24952A2B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2566" y="1690688"/>
            <a:ext cx="3822896" cy="4000706"/>
          </a:xfrm>
          <a:prstGeom prst="rect">
            <a:avLst/>
          </a:prstGeom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7CC75956-5A8D-4BF9-8CD9-251D91A33138}"/>
              </a:ext>
            </a:extLst>
          </p:cNvPr>
          <p:cNvSpPr txBox="1"/>
          <p:nvPr/>
        </p:nvSpPr>
        <p:spPr>
          <a:xfrm>
            <a:off x="6915462" y="2322234"/>
            <a:ext cx="203428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卷積層</a:t>
            </a:r>
            <a:r>
              <a:rPr lang="en-US" altLang="zh-TW" dirty="0"/>
              <a:t>1</a:t>
            </a:r>
            <a:r>
              <a:rPr lang="zh-TW" altLang="en-US" dirty="0"/>
              <a:t>、池化層</a:t>
            </a:r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3BB3E109-F600-4FA5-8ADF-39BC553102E0}"/>
              </a:ext>
            </a:extLst>
          </p:cNvPr>
          <p:cNvSpPr txBox="1"/>
          <p:nvPr/>
        </p:nvSpPr>
        <p:spPr>
          <a:xfrm>
            <a:off x="6915462" y="3148389"/>
            <a:ext cx="2034283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卷積層</a:t>
            </a:r>
            <a:r>
              <a:rPr lang="en-US" altLang="zh-TW" dirty="0"/>
              <a:t>2</a:t>
            </a:r>
            <a:r>
              <a:rPr lang="zh-TW" altLang="en-US" dirty="0"/>
              <a:t>、池化層</a:t>
            </a:r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541A4E24-9BA0-46E6-8143-98334ED7C2A1}"/>
              </a:ext>
            </a:extLst>
          </p:cNvPr>
          <p:cNvSpPr/>
          <p:nvPr/>
        </p:nvSpPr>
        <p:spPr>
          <a:xfrm>
            <a:off x="3102726" y="2224881"/>
            <a:ext cx="3683000" cy="56403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50FFB401-9372-4C82-B4E4-5C6C998B2266}"/>
              </a:ext>
            </a:extLst>
          </p:cNvPr>
          <p:cNvSpPr/>
          <p:nvPr/>
        </p:nvSpPr>
        <p:spPr>
          <a:xfrm>
            <a:off x="3092565" y="2900521"/>
            <a:ext cx="3683000" cy="8650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240993BC-5BA4-4F3F-AC35-C3597FCAF1C0}"/>
              </a:ext>
            </a:extLst>
          </p:cNvPr>
          <p:cNvSpPr/>
          <p:nvPr/>
        </p:nvSpPr>
        <p:spPr>
          <a:xfrm>
            <a:off x="3092565" y="3832463"/>
            <a:ext cx="3683000" cy="978297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8F514E6-AEAB-4418-9D7D-0E8488361620}"/>
              </a:ext>
            </a:extLst>
          </p:cNvPr>
          <p:cNvSpPr txBox="1"/>
          <p:nvPr/>
        </p:nvSpPr>
        <p:spPr>
          <a:xfrm>
            <a:off x="6915461" y="4136945"/>
            <a:ext cx="273146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dirty="0"/>
              <a:t>平坦層、隱藏層、輸出層</a:t>
            </a:r>
          </a:p>
        </p:txBody>
      </p:sp>
    </p:spTree>
    <p:extLst>
      <p:ext uri="{BB962C8B-B14F-4D97-AF65-F5344CB8AC3E}">
        <p14:creationId xmlns:p14="http://schemas.microsoft.com/office/powerpoint/2010/main" val="3422751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6D3B05-2D93-4671-A432-A105331F2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CNN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卷積神經網路</a:t>
            </a:r>
          </a:p>
        </p:txBody>
      </p:sp>
      <p:pic>
        <p:nvPicPr>
          <p:cNvPr id="7" name="內容版面配置區 6">
            <a:extLst>
              <a:ext uri="{FF2B5EF4-FFF2-40B4-BE49-F238E27FC236}">
                <a16:creationId xmlns:a16="http://schemas.microsoft.com/office/drawing/2014/main" id="{08482D39-FEE4-4758-9364-EB1F595AB0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17587"/>
            <a:ext cx="3302170" cy="3422826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AEC3D74-8F72-4409-A7C0-884DA4A294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6836" y="1889046"/>
            <a:ext cx="7086964" cy="307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41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6D3B05-2D93-4671-A432-A105331F2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CNN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卷積神經網路</a:t>
            </a:r>
          </a:p>
        </p:txBody>
      </p:sp>
      <p:pic>
        <p:nvPicPr>
          <p:cNvPr id="3" name="內容版面配置區 2">
            <a:extLst>
              <a:ext uri="{FF2B5EF4-FFF2-40B4-BE49-F238E27FC236}">
                <a16:creationId xmlns:a16="http://schemas.microsoft.com/office/drawing/2014/main" id="{7C78B817-EAC2-415F-B6C2-CB52762C3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13680" y="1500734"/>
            <a:ext cx="3575198" cy="247558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72348445-273C-4CEB-B6F8-894E78DAB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3680" y="3976323"/>
            <a:ext cx="3588221" cy="281636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9307B3B-6B15-4FC2-AA04-D9F3F55BA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90688"/>
            <a:ext cx="2787793" cy="81284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EFB2505-8509-4A16-A7CB-E67F0EF82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738529"/>
            <a:ext cx="3591090" cy="281636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F1AFB60-FA53-4792-9036-AC3F91AC76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6000" y="5554891"/>
            <a:ext cx="4769911" cy="1237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282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6D3B05-2D93-4671-A432-A105331F2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CNN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卷積神經網路</a:t>
            </a:r>
          </a:p>
        </p:txBody>
      </p:sp>
      <p:pic>
        <p:nvPicPr>
          <p:cNvPr id="3" name="內容版面配置區 2">
            <a:extLst>
              <a:ext uri="{FF2B5EF4-FFF2-40B4-BE49-F238E27FC236}">
                <a16:creationId xmlns:a16="http://schemas.microsoft.com/office/drawing/2014/main" id="{F26E9C9A-AFC5-44BE-B002-D44C67D7C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083121" cy="3243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516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4106E94-AB77-40B1-ACA1-F86E22D1E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多層感知器加入</a:t>
            </a:r>
            <a:r>
              <a:rPr lang="en-US" altLang="zh-TW" sz="4000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DropOut</a:t>
            </a:r>
            <a:r>
              <a:rPr lang="zh-TW" altLang="en-US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功能以避免</a:t>
            </a:r>
            <a:r>
              <a:rPr lang="en-US" altLang="zh-TW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overfitting</a:t>
            </a:r>
            <a:endParaRPr lang="zh-TW" altLang="en-US" sz="4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EDBCCBA-A460-49F1-B310-ACFC0CF693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加入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DropOut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(0.5)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指令，每次訓練時，會隨機在隱藏層中放棄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50%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的神經元，在訓練時不會過度依賴某一些神經元，以避免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overfitting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8744381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6D3B05-2D93-4671-A432-A105331F2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CNN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卷積神經網路</a:t>
            </a:r>
          </a:p>
        </p:txBody>
      </p:sp>
      <p:pic>
        <p:nvPicPr>
          <p:cNvPr id="3" name="內容版面配置區 2">
            <a:extLst>
              <a:ext uri="{FF2B5EF4-FFF2-40B4-BE49-F238E27FC236}">
                <a16:creationId xmlns:a16="http://schemas.microsoft.com/office/drawing/2014/main" id="{EEC4612F-C640-4952-BDEF-4DF5A34A0F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4950" y="1690688"/>
            <a:ext cx="4788146" cy="3543482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AD0F4553-1BCA-42D8-9169-112EC136D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025" y="3429000"/>
            <a:ext cx="6902053" cy="2932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0500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6D3B05-2D93-4671-A432-A105331F2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CNN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卷積神經網路</a:t>
            </a:r>
          </a:p>
        </p:txBody>
      </p:sp>
      <p:pic>
        <p:nvPicPr>
          <p:cNvPr id="3" name="內容版面配置區 2">
            <a:extLst>
              <a:ext uri="{FF2B5EF4-FFF2-40B4-BE49-F238E27FC236}">
                <a16:creationId xmlns:a16="http://schemas.microsoft.com/office/drawing/2014/main" id="{9A2A5811-D2C6-42A8-B473-13EF8F15C9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045158" cy="1600282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3F9D52D5-8161-4AC6-87F5-E843202D0A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907" y="1690688"/>
            <a:ext cx="4565885" cy="333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7925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3B824D4-73FD-46E2-8174-3351A6246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多層感知器加入</a:t>
            </a:r>
            <a:r>
              <a:rPr lang="en-US" altLang="zh-TW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DropOut</a:t>
            </a:r>
            <a:r>
              <a:rPr lang="zh-TW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功能以避免</a:t>
            </a:r>
            <a:r>
              <a:rPr lang="en-US" altLang="zh-TW" sz="4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overfitting</a:t>
            </a:r>
            <a:endParaRPr lang="zh-TW" altLang="en-US" dirty="0"/>
          </a:p>
        </p:txBody>
      </p:sp>
      <p:pic>
        <p:nvPicPr>
          <p:cNvPr id="13" name="內容版面配置區 12">
            <a:extLst>
              <a:ext uri="{FF2B5EF4-FFF2-40B4-BE49-F238E27FC236}">
                <a16:creationId xmlns:a16="http://schemas.microsoft.com/office/drawing/2014/main" id="{4E9C4796-12F7-4345-A8BF-2DB42AAB94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3664138" cy="1263715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EC4AE141-AF1E-4F79-896C-775CE25A5E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193576"/>
            <a:ext cx="3073558" cy="1765391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F3B4826C-E606-4450-9B13-F581A95C9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7917" y="2037817"/>
            <a:ext cx="4591286" cy="292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86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D3610E03-3A74-47BF-A81C-4FD6D8E7E4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461633" cy="4153113"/>
          </a:xfrm>
          <a:prstGeom prst="rect">
            <a:avLst/>
          </a:prstGeom>
        </p:spPr>
      </p:pic>
      <p:sp>
        <p:nvSpPr>
          <p:cNvPr id="4" name="標題 1">
            <a:extLst>
              <a:ext uri="{FF2B5EF4-FFF2-40B4-BE49-F238E27FC236}">
                <a16:creationId xmlns:a16="http://schemas.microsoft.com/office/drawing/2014/main" id="{EC3970AB-0684-44DA-BD6A-0F8B26A5D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多層感知器加入</a:t>
            </a:r>
            <a:r>
              <a:rPr lang="en-US" altLang="zh-TW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DropOut</a:t>
            </a:r>
            <a:r>
              <a:rPr lang="zh-TW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功能以避免</a:t>
            </a:r>
            <a:r>
              <a:rPr lang="en-US" altLang="zh-TW" sz="4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overfitting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7400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EC3970AB-0684-44DA-BD6A-0F8B26A5D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多層感知器加入</a:t>
            </a:r>
            <a:r>
              <a:rPr lang="en-US" altLang="zh-TW" sz="4000" dirty="0" err="1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DropOut</a:t>
            </a:r>
            <a:r>
              <a:rPr lang="zh-TW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功能以避免</a:t>
            </a:r>
            <a:r>
              <a:rPr lang="en-US" altLang="zh-TW" sz="4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overfitting</a:t>
            </a:r>
            <a:endParaRPr lang="zh-TW" altLang="en-US" dirty="0"/>
          </a:p>
        </p:txBody>
      </p:sp>
      <p:pic>
        <p:nvPicPr>
          <p:cNvPr id="8" name="內容版面配置區 7">
            <a:extLst>
              <a:ext uri="{FF2B5EF4-FFF2-40B4-BE49-F238E27FC236}">
                <a16:creationId xmlns:a16="http://schemas.microsoft.com/office/drawing/2014/main" id="{7524A49A-5DE6-4E14-A972-39286D0125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1690688"/>
            <a:ext cx="4640371" cy="425788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D75D427F-6142-4C6A-B59C-960C8B72D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1" y="2353502"/>
            <a:ext cx="4815400" cy="3718525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875F42F4-D76F-4EC1-B9E3-4EDF41B307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727237"/>
            <a:ext cx="5006848" cy="14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183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EC3970AB-0684-44DA-BD6A-0F8B26A5D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建立多層感知器模型包含</a:t>
            </a:r>
            <a:r>
              <a:rPr lang="en-US" altLang="zh-TW" sz="4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個隱藏層</a:t>
            </a:r>
            <a:endParaRPr lang="zh-TW" altLang="en-US" dirty="0"/>
          </a:p>
        </p:txBody>
      </p:sp>
      <p:pic>
        <p:nvPicPr>
          <p:cNvPr id="2" name="內容版面配置區 1">
            <a:extLst>
              <a:ext uri="{FF2B5EF4-FFF2-40B4-BE49-F238E27FC236}">
                <a16:creationId xmlns:a16="http://schemas.microsoft.com/office/drawing/2014/main" id="{9D5C3A5C-4872-4E24-B1C0-B205326BDC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3774897" cy="297822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8C8B88E1-42FC-4E73-90AC-95855F15EE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613" y="1690688"/>
            <a:ext cx="4502381" cy="3911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848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08B58140-8EE5-4ED2-9E2D-9164F7B9D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4833135" cy="502826"/>
          </a:xfrm>
          <a:prstGeom prst="rect">
            <a:avLst/>
          </a:prstGeom>
        </p:spPr>
      </p:pic>
      <p:sp>
        <p:nvSpPr>
          <p:cNvPr id="5" name="標題 1">
            <a:extLst>
              <a:ext uri="{FF2B5EF4-FFF2-40B4-BE49-F238E27FC236}">
                <a16:creationId xmlns:a16="http://schemas.microsoft.com/office/drawing/2014/main" id="{44338426-6780-4F0E-AEAF-3E8D5A56A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建立多層感知器模型包含</a:t>
            </a:r>
            <a:r>
              <a:rPr lang="en-US" altLang="zh-TW" sz="4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sz="4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個隱藏層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3E524DBF-A219-49E9-9BC8-098546ED0E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370126"/>
            <a:ext cx="5086611" cy="3905451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104A87D2-E9E6-43BB-8D13-595CD0B8F2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811" y="1867300"/>
            <a:ext cx="5766096" cy="1276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251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C9ED620-A0AA-4D3B-B5FD-C624DE781E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557596"/>
            <a:ext cx="9144000" cy="1742808"/>
          </a:xfrm>
        </p:spPr>
        <p:txBody>
          <a:bodyPr>
            <a:normAutofit/>
          </a:bodyPr>
          <a:lstStyle/>
          <a:p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Keras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卷積神經網路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(CNN)</a:t>
            </a:r>
            <a:b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辨識手寫數字</a:t>
            </a:r>
          </a:p>
        </p:txBody>
      </p:sp>
    </p:spTree>
    <p:extLst>
      <p:ext uri="{BB962C8B-B14F-4D97-AF65-F5344CB8AC3E}">
        <p14:creationId xmlns:p14="http://schemas.microsoft.com/office/powerpoint/2010/main" val="2381868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56D3B05-2D93-4671-A432-A105331F2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CNN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卷積神經網路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AB517F0-29F5-44A8-83B7-B8CB3219D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卷積神經網路介紹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影像的特徵提取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透過卷積層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複製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、池化層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縮減取樣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、卷積層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 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複製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、池化層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	 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縮減取樣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 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，提取影像。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完全連結神經網路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包含平坦層、隱藏層、輸出層，所組成的類神積網路。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624B7B32-1799-478F-863C-7ECCAD5D87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9817" y="4295662"/>
            <a:ext cx="7112366" cy="2197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6936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560</Words>
  <Application>Microsoft Office PowerPoint</Application>
  <PresentationFormat>寬螢幕</PresentationFormat>
  <Paragraphs>53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8" baseType="lpstr">
      <vt:lpstr>新細明體</vt:lpstr>
      <vt:lpstr>標楷體</vt:lpstr>
      <vt:lpstr>Arial</vt:lpstr>
      <vt:lpstr>Calibri</vt:lpstr>
      <vt:lpstr>Calibri Light</vt:lpstr>
      <vt:lpstr>Times New Roman</vt:lpstr>
      <vt:lpstr>Office 佈景主題</vt:lpstr>
      <vt:lpstr>Keras多層感知器(MLP) 辨識手寫數字</vt:lpstr>
      <vt:lpstr>多層感知器加入DropOut功能以避免overfitting</vt:lpstr>
      <vt:lpstr>多層感知器加入DropOut功能以避免overfitting</vt:lpstr>
      <vt:lpstr>多層感知器加入DropOut功能以避免overfitting</vt:lpstr>
      <vt:lpstr>多層感知器加入DropOut功能以避免overfitting</vt:lpstr>
      <vt:lpstr>建立多層感知器模型包含2個隱藏層</vt:lpstr>
      <vt:lpstr>建立多層感知器模型包含2個隱藏層</vt:lpstr>
      <vt:lpstr>Keras卷積神經網路(CNN) 辨識手寫數字</vt:lpstr>
      <vt:lpstr>CNN卷積神經網路</vt:lpstr>
      <vt:lpstr>CNN卷積神經網路</vt:lpstr>
      <vt:lpstr>CNN卷積神經網路</vt:lpstr>
      <vt:lpstr>CNN卷積神經網路</vt:lpstr>
      <vt:lpstr>CNN卷積神經網路</vt:lpstr>
      <vt:lpstr>CNN卷積神經網路</vt:lpstr>
      <vt:lpstr>CNN卷積神經網路</vt:lpstr>
      <vt:lpstr>CNN卷積神經網路</vt:lpstr>
      <vt:lpstr>CNN卷積神經網路</vt:lpstr>
      <vt:lpstr>CNN卷積神經網路</vt:lpstr>
      <vt:lpstr>CNN卷積神經網路</vt:lpstr>
      <vt:lpstr>CNN卷積神經網路</vt:lpstr>
      <vt:lpstr>CNN卷積神經網路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Keras多層感知器(MLP) 辨識手寫數字</dc:title>
  <dc:creator>張芮綺</dc:creator>
  <cp:lastModifiedBy>張芮綺</cp:lastModifiedBy>
  <cp:revision>20</cp:revision>
  <dcterms:created xsi:type="dcterms:W3CDTF">2024-03-10T09:35:10Z</dcterms:created>
  <dcterms:modified xsi:type="dcterms:W3CDTF">2024-03-25T17:20:38Z</dcterms:modified>
</cp:coreProperties>
</file>