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1018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926F8-3B66-415B-BC5D-3A4EBA464BDB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5B470-A57A-44F5-9C6D-AA2A2853F2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7636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5B470-A57A-44F5-9C6D-AA2A2853F2DF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8094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5B470-A57A-44F5-9C6D-AA2A2853F2DF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0570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5B470-A57A-44F5-9C6D-AA2A2853F2DF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0852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5B470-A57A-44F5-9C6D-AA2A2853F2DF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3975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5B470-A57A-44F5-9C6D-AA2A2853F2DF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4857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5B470-A57A-44F5-9C6D-AA2A2853F2DF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6327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5B470-A57A-44F5-9C6D-AA2A2853F2DF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6155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5B470-A57A-44F5-9C6D-AA2A2853F2DF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5832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5B470-A57A-44F5-9C6D-AA2A2853F2DF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606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19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0385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344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695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1142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952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507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682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8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85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65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943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03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035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420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32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263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BEAD13-0566-4C6C-97E7-55F17F24B09F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85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018E75-0BBC-0C53-A162-15FF14978A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Chapter6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788A0BA-C38C-A743-4A0F-B8A395DC33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Keras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MNIST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手寫數字辨識資料集介紹</a:t>
            </a:r>
          </a:p>
        </p:txBody>
      </p:sp>
    </p:spTree>
    <p:extLst>
      <p:ext uri="{BB962C8B-B14F-4D97-AF65-F5344CB8AC3E}">
        <p14:creationId xmlns:p14="http://schemas.microsoft.com/office/powerpoint/2010/main" val="1380806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BD3AAF-65D9-E301-B6AE-D4DBEE4D2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Labels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資料預處理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4AF100-6BCE-9F5B-68EE-751DF953F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 marL="0" indent="0">
              <a:buNone/>
            </a:pPr>
            <a:endParaRPr lang="zh-TW" altLang="en-US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4ECB3C04-0B97-74A4-E99B-38046F0E1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865" y="2490135"/>
            <a:ext cx="3395135" cy="3452528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1B38FAFF-BC01-4580-953E-FF9785DC8C45}"/>
              </a:ext>
            </a:extLst>
          </p:cNvPr>
          <p:cNvSpPr txBox="1"/>
          <p:nvPr/>
        </p:nvSpPr>
        <p:spPr>
          <a:xfrm>
            <a:off x="4932038" y="2609904"/>
            <a:ext cx="238139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查看前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筆訓練資料真實值原本是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0~9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D3237AF-6EA4-2CE3-838F-3A5B889B9F8A}"/>
              </a:ext>
            </a:extLst>
          </p:cNvPr>
          <p:cNvSpPr txBox="1"/>
          <p:nvPr/>
        </p:nvSpPr>
        <p:spPr>
          <a:xfrm>
            <a:off x="4932039" y="3391701"/>
            <a:ext cx="238139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將訓練與測試資料真實值進行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One-Hot encoding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轉換。</a:t>
            </a:r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348B29D4-F93A-7AAA-F250-4FDD9441527A}"/>
              </a:ext>
            </a:extLst>
          </p:cNvPr>
          <p:cNvCxnSpPr>
            <a:endCxn id="11" idx="1"/>
          </p:cNvCxnSpPr>
          <p:nvPr/>
        </p:nvCxnSpPr>
        <p:spPr>
          <a:xfrm>
            <a:off x="4572000" y="2933069"/>
            <a:ext cx="36003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4CD81974-09F0-A1B8-6A40-4E435B49806B}"/>
              </a:ext>
            </a:extLst>
          </p:cNvPr>
          <p:cNvCxnSpPr>
            <a:endCxn id="12" idx="1"/>
          </p:cNvCxnSpPr>
          <p:nvPr/>
        </p:nvCxnSpPr>
        <p:spPr>
          <a:xfrm>
            <a:off x="4572000" y="3853366"/>
            <a:ext cx="3600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59287B0-EB0C-9D1A-CBC6-BB8366BB48CD}"/>
              </a:ext>
            </a:extLst>
          </p:cNvPr>
          <p:cNvSpPr txBox="1"/>
          <p:nvPr/>
        </p:nvSpPr>
        <p:spPr>
          <a:xfrm>
            <a:off x="4932038" y="4893431"/>
            <a:ext cx="238139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轉換後的前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筆訓練資料真實值。</a:t>
            </a:r>
          </a:p>
        </p:txBody>
      </p: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DDAC3AB6-9CEB-B528-B7A2-EA97D924678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4572000" y="5216596"/>
            <a:ext cx="36003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927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BD3AAF-65D9-E301-B6AE-D4DBEE4D2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下載</a:t>
            </a:r>
            <a:r>
              <a:rPr lang="en-US" altLang="zh-TW" sz="3600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Mnist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資料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4AF100-6BCE-9F5B-68EE-751DF953F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zh-TW" altLang="en-US" sz="1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原書上是</a:t>
            </a:r>
            <a:r>
              <a:rPr lang="en-US" altLang="zh-TW" sz="1400" b="1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keras.utils</a:t>
            </a:r>
            <a:r>
              <a:rPr lang="zh-TW" altLang="en-US" sz="1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會無法執行，改成</a:t>
            </a:r>
            <a:r>
              <a:rPr lang="en-US" altLang="zh-TW" sz="1400" b="1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tensorflow.python.keras.utils</a:t>
            </a:r>
            <a:r>
              <a:rPr lang="zh-TW" altLang="en-US" sz="1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才可執行，原因可能是內容有更新，檔案名稱有改過</a:t>
            </a:r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1E033ED-DB74-05D8-7053-40A03F673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864" y="2490134"/>
            <a:ext cx="4032448" cy="2307017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BA0A6995-9236-1817-EA33-9E8DC4D5E002}"/>
              </a:ext>
            </a:extLst>
          </p:cNvPr>
          <p:cNvSpPr txBox="1"/>
          <p:nvPr/>
        </p:nvSpPr>
        <p:spPr>
          <a:xfrm>
            <a:off x="5667327" y="3320476"/>
            <a:ext cx="230425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匯入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Keras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相關模組，並載入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mnist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資料。</a:t>
            </a:r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D8A000CE-39DE-5253-EDFF-DE23999A8839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5209312" y="3643642"/>
            <a:ext cx="45801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106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BD3AAF-65D9-E301-B6AE-D4DBEE4D2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查看</a:t>
            </a:r>
            <a:r>
              <a:rPr lang="en-US" altLang="zh-TW" sz="3600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Mnist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資料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4AF100-6BCE-9F5B-68EE-751DF953F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 marL="0" indent="0">
              <a:buNone/>
            </a:pPr>
            <a:endParaRPr lang="zh-TW" altLang="en-US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46279EA-F4D1-AA87-3FD2-B4F0A1ECB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865" y="2490135"/>
            <a:ext cx="4382112" cy="2781688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2A1EB66E-D4A1-3344-A834-8093F86359C3}"/>
              </a:ext>
            </a:extLst>
          </p:cNvPr>
          <p:cNvSpPr txBox="1"/>
          <p:nvPr/>
        </p:nvSpPr>
        <p:spPr>
          <a:xfrm>
            <a:off x="5867394" y="2825931"/>
            <a:ext cx="266429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train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訓練資料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60000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筆。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test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測試資料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10000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筆。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86AC69E-AD94-AADD-8814-448E7DEE8AE9}"/>
              </a:ext>
            </a:extLst>
          </p:cNvPr>
          <p:cNvSpPr txBox="1"/>
          <p:nvPr/>
        </p:nvSpPr>
        <p:spPr>
          <a:xfrm>
            <a:off x="5868144" y="4078988"/>
            <a:ext cx="2664296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x_train_image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數字影像訓練資料，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shape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28x28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y_train_label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真實值訓練資料。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B4ACF50A-9B9C-50C4-5577-C94E73DA0016}"/>
              </a:ext>
            </a:extLst>
          </p:cNvPr>
          <p:cNvCxnSpPr>
            <a:endCxn id="9" idx="1"/>
          </p:cNvCxnSpPr>
          <p:nvPr/>
        </p:nvCxnSpPr>
        <p:spPr>
          <a:xfrm flipV="1">
            <a:off x="5558227" y="3149097"/>
            <a:ext cx="309167" cy="36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487D3A0B-8035-E441-1521-454D7942ED19}"/>
              </a:ext>
            </a:extLst>
          </p:cNvPr>
          <p:cNvCxnSpPr>
            <a:endCxn id="10" idx="1"/>
          </p:cNvCxnSpPr>
          <p:nvPr/>
        </p:nvCxnSpPr>
        <p:spPr>
          <a:xfrm>
            <a:off x="5558977" y="4797152"/>
            <a:ext cx="309167" cy="20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17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BD3AAF-65D9-E301-B6AE-D4DBEE4D2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顯示數字影像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4AF100-6BCE-9F5B-68EE-751DF953F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 marL="0" indent="0">
              <a:buNone/>
            </a:pPr>
            <a:endParaRPr lang="zh-TW" altLang="en-US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FDE6F3C-FE97-937E-AF8F-D61303F4F4BD}"/>
              </a:ext>
            </a:extLst>
          </p:cNvPr>
          <p:cNvSpPr txBox="1"/>
          <p:nvPr/>
        </p:nvSpPr>
        <p:spPr>
          <a:xfrm>
            <a:off x="3923928" y="2556707"/>
            <a:ext cx="3888432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匯入</a:t>
            </a:r>
            <a:r>
              <a:rPr lang="en-US" altLang="zh-TW" sz="1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matplotlib.pyplot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模組，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matplotlib 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函數是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Python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用來繪製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2D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圖表的函式庫。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定義</a:t>
            </a:r>
            <a:r>
              <a:rPr lang="en-US" altLang="zh-TW" sz="1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plot_image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函數，傳入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image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參數。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設定顯示圖形大小。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en-US" altLang="zh-TW" sz="1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plt.imshow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匯入顯示圖形，可以設定顏色。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開始繪圖。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018854D-DB59-C358-0C3C-95FF57AF4C87}"/>
              </a:ext>
            </a:extLst>
          </p:cNvPr>
          <p:cNvSpPr txBox="1"/>
          <p:nvPr/>
        </p:nvSpPr>
        <p:spPr>
          <a:xfrm>
            <a:off x="3923928" y="4704550"/>
            <a:ext cx="33843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查看訓練集數字影像第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筆資料。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361A0060-EDE3-C955-8069-61BAFA7A9FEA}"/>
              </a:ext>
            </a:extLst>
          </p:cNvPr>
          <p:cNvSpPr txBox="1"/>
          <p:nvPr/>
        </p:nvSpPr>
        <p:spPr>
          <a:xfrm>
            <a:off x="3923928" y="5836731"/>
            <a:ext cx="31683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查看訓練集真實值第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筆資料。</a:t>
            </a: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1641F70D-6F17-9101-26F1-7DB2EED4F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075" y="2490135"/>
            <a:ext cx="2389404" cy="3815541"/>
          </a:xfrm>
          <a:prstGeom prst="rect">
            <a:avLst/>
          </a:prstGeom>
        </p:spPr>
      </p:pic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0384D2DB-3E8E-3C29-B5E9-51B06EE38993}"/>
              </a:ext>
            </a:extLst>
          </p:cNvPr>
          <p:cNvCxnSpPr>
            <a:endCxn id="6" idx="1"/>
          </p:cNvCxnSpPr>
          <p:nvPr/>
        </p:nvCxnSpPr>
        <p:spPr>
          <a:xfrm>
            <a:off x="3567479" y="3249204"/>
            <a:ext cx="35644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8D273CAB-F720-A129-D0E5-36DA909CBD8A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3567479" y="4889216"/>
            <a:ext cx="3564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39C1177D-7012-9B2E-BA0C-8A578F95CF3F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3567479" y="6021397"/>
            <a:ext cx="3564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725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BD3AAF-65D9-E301-B6AE-D4DBEE4D2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查看多筆訓練資料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4AF100-6BCE-9F5B-68EE-751DF953F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 marL="0" indent="0">
              <a:buNone/>
            </a:pPr>
            <a:endParaRPr lang="zh-TW" altLang="en-US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16CC27D-9FF1-6A66-44E3-F9E3F97B8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865" y="2490135"/>
            <a:ext cx="3303902" cy="3536357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8309DA39-526A-5813-578A-629DA036F82C}"/>
              </a:ext>
            </a:extLst>
          </p:cNvPr>
          <p:cNvSpPr txBox="1"/>
          <p:nvPr/>
        </p:nvSpPr>
        <p:spPr>
          <a:xfrm>
            <a:off x="4644160" y="2490135"/>
            <a:ext cx="3960288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匯入</a:t>
            </a:r>
            <a:r>
              <a:rPr lang="en-US" altLang="zh-TW" sz="1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matplotlib.pyplot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模組。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定義</a:t>
            </a:r>
            <a:r>
              <a:rPr lang="en-US" altLang="zh-TW" sz="1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plot_images_labels_prediction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()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函數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設定顯示圖形大小。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num&gt;25:num=25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顯示筆數不超過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25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筆。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利用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for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迴圈繪製出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num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個數字影像。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開始繪圖。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for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迴圈裡有，若有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prediction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要顯示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prediction=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，但因沒有預測程式，最後出來結果不會有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prediction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E190F76A-E4C3-2C54-547D-BD4568B14886}"/>
              </a:ext>
            </a:extLst>
          </p:cNvPr>
          <p:cNvCxnSpPr>
            <a:endCxn id="8" idx="1"/>
          </p:cNvCxnSpPr>
          <p:nvPr/>
        </p:nvCxnSpPr>
        <p:spPr>
          <a:xfrm flipV="1">
            <a:off x="4480767" y="3613520"/>
            <a:ext cx="163393" cy="31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AAF4E5DA-7B4C-D242-F34F-25AB9C7814A6}"/>
              </a:ext>
            </a:extLst>
          </p:cNvPr>
          <p:cNvSpPr txBox="1"/>
          <p:nvPr/>
        </p:nvSpPr>
        <p:spPr>
          <a:xfrm>
            <a:off x="4644160" y="5151352"/>
            <a:ext cx="374426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查看訓練資料前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筆影像與真實值。</a:t>
            </a:r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B8F44DEA-FDE3-BE67-633F-C4158ECC0F7A}"/>
              </a:ext>
            </a:extLst>
          </p:cNvPr>
          <p:cNvCxnSpPr>
            <a:endCxn id="16" idx="1"/>
          </p:cNvCxnSpPr>
          <p:nvPr/>
        </p:nvCxnSpPr>
        <p:spPr>
          <a:xfrm>
            <a:off x="4480767" y="5336018"/>
            <a:ext cx="1633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119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BD3AAF-65D9-E301-B6AE-D4DBEE4D2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查看多筆測試資料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4AF100-6BCE-9F5B-68EE-751DF953F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 marL="0" indent="0">
              <a:buNone/>
            </a:pPr>
            <a:endParaRPr lang="zh-TW" altLang="en-US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2B812EF-720D-C4E5-AC35-1A2185539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865" y="2490135"/>
            <a:ext cx="3248167" cy="3171113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D5A8E0FC-0D51-6D77-BE19-D94193F3A5FC}"/>
              </a:ext>
            </a:extLst>
          </p:cNvPr>
          <p:cNvSpPr txBox="1"/>
          <p:nvPr/>
        </p:nvSpPr>
        <p:spPr>
          <a:xfrm>
            <a:off x="4788024" y="2577678"/>
            <a:ext cx="352839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x_test_image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數字影像測試資料，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shape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28x28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y_test_label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真實值測試資料。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3421385-6741-137F-5A9E-D63C71C67753}"/>
              </a:ext>
            </a:extLst>
          </p:cNvPr>
          <p:cNvSpPr txBox="1"/>
          <p:nvPr/>
        </p:nvSpPr>
        <p:spPr>
          <a:xfrm>
            <a:off x="4788024" y="4304966"/>
            <a:ext cx="374426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查看測試資料前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筆影像與真實值。</a:t>
            </a:r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05A78E47-B0EE-8742-01B8-5D640D4A8A41}"/>
              </a:ext>
            </a:extLst>
          </p:cNvPr>
          <p:cNvCxnSpPr>
            <a:endCxn id="7" idx="1"/>
          </p:cNvCxnSpPr>
          <p:nvPr/>
        </p:nvCxnSpPr>
        <p:spPr>
          <a:xfrm>
            <a:off x="4425032" y="3039343"/>
            <a:ext cx="3629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CC9FB994-7AF9-5936-72EA-C921EF19A400}"/>
              </a:ext>
            </a:extLst>
          </p:cNvPr>
          <p:cNvCxnSpPr>
            <a:endCxn id="9" idx="1"/>
          </p:cNvCxnSpPr>
          <p:nvPr/>
        </p:nvCxnSpPr>
        <p:spPr>
          <a:xfrm>
            <a:off x="4425032" y="4489632"/>
            <a:ext cx="3629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488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BD3AAF-65D9-E301-B6AE-D4DBEE4D2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Features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資料預處理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4AF100-6BCE-9F5B-68EE-751DF953F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 marL="0" indent="0">
              <a:buNone/>
            </a:pPr>
            <a:endParaRPr lang="zh-TW" altLang="en-US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79F77F1-08B5-E5F3-CE8B-AAE6361A7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865" y="2490135"/>
            <a:ext cx="3539151" cy="290553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531A80F5-F209-941C-1CE2-61001B7335C2}"/>
              </a:ext>
            </a:extLst>
          </p:cNvPr>
          <p:cNvSpPr txBox="1"/>
          <p:nvPr/>
        </p:nvSpPr>
        <p:spPr>
          <a:xfrm>
            <a:off x="5004048" y="2636912"/>
            <a:ext cx="36004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x_train_image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數字影像訓練資料，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shape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28x28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y_train_label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真實值訓練資料。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91B2174-9146-A6F8-CDFB-E16D1DFB4ECC}"/>
              </a:ext>
            </a:extLst>
          </p:cNvPr>
          <p:cNvSpPr txBox="1"/>
          <p:nvPr/>
        </p:nvSpPr>
        <p:spPr>
          <a:xfrm>
            <a:off x="5004048" y="3758234"/>
            <a:ext cx="36004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改變矩陣形狀，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reshape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維矩陣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28x28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，轉為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維向量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784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float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32bits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86069BB0-D9FB-A180-05CE-6113CEBCBFB4}"/>
              </a:ext>
            </a:extLst>
          </p:cNvPr>
          <p:cNvCxnSpPr>
            <a:stCxn id="5" idx="3"/>
            <a:endCxn id="10" idx="1"/>
          </p:cNvCxnSpPr>
          <p:nvPr/>
        </p:nvCxnSpPr>
        <p:spPr>
          <a:xfrm>
            <a:off x="4716016" y="3942900"/>
            <a:ext cx="288032" cy="276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0F7EC621-6F56-81E8-10CE-DAD2A3856A1A}"/>
              </a:ext>
            </a:extLst>
          </p:cNvPr>
          <p:cNvCxnSpPr>
            <a:endCxn id="8" idx="1"/>
          </p:cNvCxnSpPr>
          <p:nvPr/>
        </p:nvCxnSpPr>
        <p:spPr>
          <a:xfrm flipV="1">
            <a:off x="4716016" y="3098577"/>
            <a:ext cx="288032" cy="1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3145F179-C589-D20A-DA07-F9A8C981383D}"/>
              </a:ext>
            </a:extLst>
          </p:cNvPr>
          <p:cNvSpPr txBox="1"/>
          <p:nvPr/>
        </p:nvSpPr>
        <p:spPr>
          <a:xfrm>
            <a:off x="5004048" y="4866230"/>
            <a:ext cx="230425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查看轉換後的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shape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7E10123E-5D15-61E4-D0A4-6DCC002435B2}"/>
              </a:ext>
            </a:extLst>
          </p:cNvPr>
          <p:cNvCxnSpPr>
            <a:endCxn id="17" idx="1"/>
          </p:cNvCxnSpPr>
          <p:nvPr/>
        </p:nvCxnSpPr>
        <p:spPr>
          <a:xfrm>
            <a:off x="4716016" y="5050896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968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BD3AAF-65D9-E301-B6AE-D4DBEE4D2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Features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資料預處理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4AF100-6BCE-9F5B-68EE-751DF953F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 marL="0" indent="0">
              <a:buNone/>
            </a:pPr>
            <a:endParaRPr lang="zh-TW" altLang="en-US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C2BA672-E165-6097-2E0F-D9C12E2E9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865" y="2490135"/>
            <a:ext cx="3528392" cy="3666086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4EFC123C-0DF5-0A23-9450-B8E96A51635E}"/>
              </a:ext>
            </a:extLst>
          </p:cNvPr>
          <p:cNvSpPr txBox="1"/>
          <p:nvPr/>
        </p:nvSpPr>
        <p:spPr>
          <a:xfrm>
            <a:off x="5031825" y="3723013"/>
            <a:ext cx="338437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查看第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筆訓練資料影像內容，大部分是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少部分是數字，每一個數字由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0~255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，代表圖形每個點的灰階深淺。</a:t>
            </a:r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E6EF5A8B-8264-9901-7192-778EEB75352D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4705257" y="4323178"/>
            <a:ext cx="3265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268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BD3AAF-65D9-E301-B6AE-D4DBEE4D2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Features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資料預處理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4AF100-6BCE-9F5B-68EE-751DF953F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 marL="0" indent="0">
              <a:buNone/>
            </a:pPr>
            <a:endParaRPr lang="zh-TW" altLang="en-US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EFC123C-0DF5-0A23-9450-B8E96A51635E}"/>
              </a:ext>
            </a:extLst>
          </p:cNvPr>
          <p:cNvSpPr txBox="1"/>
          <p:nvPr/>
        </p:nvSpPr>
        <p:spPr>
          <a:xfrm>
            <a:off x="4860032" y="4015103"/>
            <a:ext cx="338437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查看第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筆訓練資料影像標準化後內容，都是介於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0~1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9927C08-703C-1052-1164-A4E4F40CD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865" y="2490135"/>
            <a:ext cx="3384376" cy="3696269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916243D8-1788-DBC5-E035-DEB757BF8818}"/>
              </a:ext>
            </a:extLst>
          </p:cNvPr>
          <p:cNvSpPr txBox="1"/>
          <p:nvPr/>
        </p:nvSpPr>
        <p:spPr>
          <a:xfrm>
            <a:off x="4860032" y="2694469"/>
            <a:ext cx="266429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將數字標準化，可提高訓練模型準確度。</a:t>
            </a:r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93C7E484-9377-27D6-AB59-6DC43016A24E}"/>
              </a:ext>
            </a:extLst>
          </p:cNvPr>
          <p:cNvCxnSpPr>
            <a:endCxn id="8" idx="1"/>
          </p:cNvCxnSpPr>
          <p:nvPr/>
        </p:nvCxnSpPr>
        <p:spPr>
          <a:xfrm>
            <a:off x="4572000" y="2852277"/>
            <a:ext cx="288032" cy="165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6E0CFE94-0974-A7C9-2820-0B90DCD3040C}"/>
              </a:ext>
            </a:extLst>
          </p:cNvPr>
          <p:cNvCxnSpPr>
            <a:stCxn id="5" idx="3"/>
            <a:endCxn id="7" idx="1"/>
          </p:cNvCxnSpPr>
          <p:nvPr/>
        </p:nvCxnSpPr>
        <p:spPr>
          <a:xfrm flipV="1">
            <a:off x="4561241" y="4338269"/>
            <a:ext cx="29879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4989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TM02900743[[fn=有機]]</Template>
  <TotalTime>0</TotalTime>
  <Words>470</Words>
  <Application>Microsoft Office PowerPoint</Application>
  <PresentationFormat>如螢幕大小 (4:3)</PresentationFormat>
  <Paragraphs>84</Paragraphs>
  <Slides>10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標楷體</vt:lpstr>
      <vt:lpstr>Arial</vt:lpstr>
      <vt:lpstr>Calibri</vt:lpstr>
      <vt:lpstr>Garamond</vt:lpstr>
      <vt:lpstr>Wingdings</vt:lpstr>
      <vt:lpstr>有機</vt:lpstr>
      <vt:lpstr>Chapter6</vt:lpstr>
      <vt:lpstr>下載Mnist資料</vt:lpstr>
      <vt:lpstr>查看Mnist資料</vt:lpstr>
      <vt:lpstr>顯示數字影像</vt:lpstr>
      <vt:lpstr>查看多筆訓練資料</vt:lpstr>
      <vt:lpstr>查看多筆測試資料</vt:lpstr>
      <vt:lpstr>Features資料預處理</vt:lpstr>
      <vt:lpstr>Features資料預處理</vt:lpstr>
      <vt:lpstr>Features資料預處理</vt:lpstr>
      <vt:lpstr>Labels資料預處理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Chapter6</dc:title>
  <dc:creator>陳翰陞</dc:creator>
  <cp:lastModifiedBy>毅玲 盧</cp:lastModifiedBy>
  <cp:revision>1</cp:revision>
  <dcterms:created xsi:type="dcterms:W3CDTF">2024-03-23T11:59:55Z</dcterms:created>
  <dcterms:modified xsi:type="dcterms:W3CDTF">2024-03-25T21:13:23Z</dcterms:modified>
</cp:coreProperties>
</file>