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26F8-3B66-415B-BC5D-3A4EBA464BDB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B470-A57A-44F5-9C6D-AA2A2853F2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97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809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0570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085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397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485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632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615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0583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41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303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83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369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11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9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5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56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8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94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1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70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4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2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6018E75-0BBC-0C53-A162-15FF14978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Chapter7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788A0BA-C38C-A743-4A0F-B8A395DC3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多層感知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器辨識手寫數字</a:t>
            </a:r>
          </a:p>
        </p:txBody>
      </p:sp>
    </p:spTree>
    <p:extLst>
      <p:ext uri="{BB962C8B-B14F-4D97-AF65-F5344CB8AC3E}">
        <p14:creationId xmlns:p14="http://schemas.microsoft.com/office/powerpoint/2010/main" xmlns="" val="138080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9431342-6A4E-056E-8BDB-2A19A61A72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3831086" cy="302709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0A8F692-35AC-94FA-6FFE-5A18D212DC00}"/>
              </a:ext>
            </a:extLst>
          </p:cNvPr>
          <p:cNvSpPr txBox="1"/>
          <p:nvPr/>
        </p:nvSpPr>
        <p:spPr>
          <a:xfrm>
            <a:off x="5292080" y="3265019"/>
            <a:ext cx="31915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誤差越來越低。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在訓練後期：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loss(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訓練的誤差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val_loss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驗證的誤差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FFCF96B0-233B-C4CB-38AC-BEE6108D39E6}"/>
              </a:ext>
            </a:extLst>
          </p:cNvPr>
          <p:cNvCxnSpPr>
            <a:stCxn id="5" idx="3"/>
            <a:endCxn id="4" idx="1"/>
          </p:cNvCxnSpPr>
          <p:nvPr/>
        </p:nvCxnSpPr>
        <p:spPr>
          <a:xfrm flipV="1">
            <a:off x="5007951" y="4003683"/>
            <a:ext cx="2841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以測試資料評估模型準確率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3642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1403648" y="4437112"/>
            <a:ext cx="69847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model.evaluate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進行評估模型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準確率，結果儲存在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scores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0.9776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肘形接點 9"/>
          <p:cNvCxnSpPr>
            <a:stCxn id="1026" idx="1"/>
            <a:endCxn id="8" idx="1"/>
          </p:cNvCxnSpPr>
          <p:nvPr/>
        </p:nvCxnSpPr>
        <p:spPr>
          <a:xfrm rot="10800000" flipV="1">
            <a:off x="1403648" y="3293567"/>
            <a:ext cx="12700" cy="160521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進行預測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16835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364088" y="5589240"/>
            <a:ext cx="25922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使用上一章建立的函數顯示預測結果。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986" y="2564904"/>
            <a:ext cx="33330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直線單箭頭接點 21"/>
          <p:cNvCxnSpPr>
            <a:stCxn id="2050" idx="2"/>
            <a:endCxn id="9" idx="0"/>
          </p:cNvCxnSpPr>
          <p:nvPr/>
        </p:nvCxnSpPr>
        <p:spPr>
          <a:xfrm>
            <a:off x="6660232" y="5412879"/>
            <a:ext cx="0" cy="176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259632" y="4581128"/>
            <a:ext cx="3600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model.predict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預測，顯示前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筆資料。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原書上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model.predict_classes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以被棄用，改用圖片上的方式。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>
            <a:stCxn id="2051" idx="2"/>
            <a:endCxn id="24" idx="0"/>
          </p:cNvCxnSpPr>
          <p:nvPr/>
        </p:nvCxnSpPr>
        <p:spPr>
          <a:xfrm>
            <a:off x="3049501" y="4393704"/>
            <a:ext cx="10331" cy="187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進行預測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7"/>
            <a:ext cx="61926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2267744" y="5301208"/>
            <a:ext cx="46085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340~349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筆影像、真實值、預測結果，第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筆預測錯誤，原因是字型太潦草。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單箭頭接點 10"/>
          <p:cNvCxnSpPr>
            <a:stCxn id="3074" idx="2"/>
            <a:endCxn id="8" idx="0"/>
          </p:cNvCxnSpPr>
          <p:nvPr/>
        </p:nvCxnSpPr>
        <p:spPr>
          <a:xfrm>
            <a:off x="4572000" y="5013177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顯示混淆矩陣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3816424" cy="30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220072" y="2924944"/>
            <a:ext cx="30243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匯入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pandas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模組。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pd.crosstab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建議混淆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矩陣，參數為測試資料真實值及預測結果，設定行跟列的名稱。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對角線為預測正確，其他非對角線代表預測錯誤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>
            <a:stCxn id="5122" idx="3"/>
            <a:endCxn id="9" idx="1"/>
          </p:cNvCxnSpPr>
          <p:nvPr/>
        </p:nvCxnSpPr>
        <p:spPr>
          <a:xfrm flipV="1">
            <a:off x="5004048" y="4079106"/>
            <a:ext cx="216024" cy="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顯示混淆矩陣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35283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5148064" y="2924944"/>
            <a:ext cx="280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DataFrame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label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predict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單箭頭接點 10"/>
          <p:cNvCxnSpPr>
            <a:endCxn id="8" idx="1"/>
          </p:cNvCxnSpPr>
          <p:nvPr/>
        </p:nvCxnSpPr>
        <p:spPr>
          <a:xfrm flipV="1">
            <a:off x="4788024" y="3248110"/>
            <a:ext cx="360040" cy="36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148064" y="4521894"/>
            <a:ext cx="28083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DataFrame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可以查詢資料，找出真實值是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但預測是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的資料，共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單箭頭接點 18"/>
          <p:cNvCxnSpPr>
            <a:endCxn id="17" idx="1"/>
          </p:cNvCxnSpPr>
          <p:nvPr/>
        </p:nvCxnSpPr>
        <p:spPr>
          <a:xfrm flipV="1">
            <a:off x="4788024" y="4983559"/>
            <a:ext cx="360040" cy="2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顯示混淆矩陣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397" y="2564904"/>
            <a:ext cx="64309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2771800" y="5229200"/>
            <a:ext cx="3672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查看第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筆，真實值是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>
            <a:stCxn id="7170" idx="2"/>
            <a:endCxn id="12" idx="0"/>
          </p:cNvCxnSpPr>
          <p:nvPr/>
        </p:nvCxnSpPr>
        <p:spPr>
          <a:xfrm>
            <a:off x="4596879" y="4869954"/>
            <a:ext cx="11125" cy="359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隱藏層增加為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3528461" cy="32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699792" y="270892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148064" y="2996952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隱藏層修改為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7864" y="4581128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148064" y="4725144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隱藏層有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個神經元。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肘形接點 14"/>
          <p:cNvCxnSpPr>
            <a:stCxn id="8" idx="3"/>
            <a:endCxn id="9" idx="1"/>
          </p:cNvCxnSpPr>
          <p:nvPr/>
        </p:nvCxnSpPr>
        <p:spPr>
          <a:xfrm>
            <a:off x="2915816" y="2816932"/>
            <a:ext cx="2232248" cy="36468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stCxn id="10" idx="3"/>
            <a:endCxn id="13" idx="1"/>
          </p:cNvCxnSpPr>
          <p:nvPr/>
        </p:nvCxnSpPr>
        <p:spPr>
          <a:xfrm>
            <a:off x="3635896" y="4689140"/>
            <a:ext cx="1512168" cy="22067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隱藏層增加為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184576" cy="30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3923928" y="5373216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724128" y="5373216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131840" y="5733256"/>
            <a:ext cx="35283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Loss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越來越小，準確率越來越高。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單箭頭接點 18"/>
          <p:cNvCxnSpPr>
            <a:stCxn id="12" idx="2"/>
            <a:endCxn id="16" idx="0"/>
          </p:cNvCxnSpPr>
          <p:nvPr/>
        </p:nvCxnSpPr>
        <p:spPr>
          <a:xfrm>
            <a:off x="4103948" y="5517232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4" idx="2"/>
            <a:endCxn id="16" idx="0"/>
          </p:cNvCxnSpPr>
          <p:nvPr/>
        </p:nvCxnSpPr>
        <p:spPr>
          <a:xfrm flipH="1">
            <a:off x="4896036" y="5517232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隱藏層增加為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4126353" cy="329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5868144" y="3429000"/>
            <a:ext cx="201622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訓練與驗證準確率越來越高。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更嚴重。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線單箭頭接點 14"/>
          <p:cNvCxnSpPr>
            <a:stCxn id="10242" idx="3"/>
            <a:endCxn id="11" idx="1"/>
          </p:cNvCxnSpPr>
          <p:nvPr/>
        </p:nvCxnSpPr>
        <p:spPr>
          <a:xfrm flipV="1">
            <a:off x="5530001" y="4167664"/>
            <a:ext cx="338143" cy="44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建立模型步驟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7666"/>
            <a:ext cx="6798736" cy="34449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5E0E0CD1-8770-BBB7-A207-6CECEBC34F0B}"/>
              </a:ext>
            </a:extLst>
          </p:cNvPr>
          <p:cNvGrpSpPr/>
          <p:nvPr/>
        </p:nvGrpSpPr>
        <p:grpSpPr>
          <a:xfrm>
            <a:off x="611560" y="2547541"/>
            <a:ext cx="8053508" cy="3345246"/>
            <a:chOff x="811215" y="2511080"/>
            <a:chExt cx="8053508" cy="3345246"/>
          </a:xfrm>
        </p:grpSpPr>
        <p:sp>
          <p:nvSpPr>
            <p:cNvPr id="11" name="箭號: 上彎 10">
              <a:extLst>
                <a:ext uri="{FF2B5EF4-FFF2-40B4-BE49-F238E27FC236}">
                  <a16:creationId xmlns:a16="http://schemas.microsoft.com/office/drawing/2014/main" xmlns="" id="{67EA11B0-45A8-9F4D-E4CE-D0323C450C41}"/>
                </a:ext>
              </a:extLst>
            </p:cNvPr>
            <p:cNvSpPr/>
            <p:nvPr/>
          </p:nvSpPr>
          <p:spPr>
            <a:xfrm rot="5400000">
              <a:off x="1233141" y="308396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xmlns="" id="{04A37E4A-E642-194D-A230-108B6196DB97}"/>
                </a:ext>
              </a:extLst>
            </p:cNvPr>
            <p:cNvSpPr/>
            <p:nvPr/>
          </p:nvSpPr>
          <p:spPr>
            <a:xfrm>
              <a:off x="811215" y="251108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資料預處理</a:t>
              </a: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xmlns="" id="{6262316B-86A9-301B-6892-A9E585C3CC3E}"/>
                </a:ext>
              </a:extLst>
            </p:cNvPr>
            <p:cNvSpPr/>
            <p:nvPr/>
          </p:nvSpPr>
          <p:spPr>
            <a:xfrm>
              <a:off x="2310905" y="2594238"/>
              <a:ext cx="2017314" cy="492193"/>
            </a:xfrm>
            <a:custGeom>
              <a:avLst/>
              <a:gdLst>
                <a:gd name="connsiteX0" fmla="*/ 0 w 1663782"/>
                <a:gd name="connsiteY0" fmla="*/ 0 h 492193"/>
                <a:gd name="connsiteX1" fmla="*/ 1663782 w 1663782"/>
                <a:gd name="connsiteY1" fmla="*/ 0 h 492193"/>
                <a:gd name="connsiteX2" fmla="*/ 1663782 w 1663782"/>
                <a:gd name="connsiteY2" fmla="*/ 492193 h 492193"/>
                <a:gd name="connsiteX3" fmla="*/ 0 w 1663782"/>
                <a:gd name="connsiteY3" fmla="*/ 492193 h 492193"/>
                <a:gd name="connsiteX4" fmla="*/ 0 w 1663782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782" h="492193">
                  <a:moveTo>
                    <a:pt x="0" y="0"/>
                  </a:moveTo>
                  <a:lnTo>
                    <a:pt x="1663782" y="0"/>
                  </a:lnTo>
                  <a:lnTo>
                    <a:pt x="1663782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產生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Feature</a:t>
              </a: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Label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箭號: 上彎 13">
              <a:extLst>
                <a:ext uri="{FF2B5EF4-FFF2-40B4-BE49-F238E27FC236}">
                  <a16:creationId xmlns:a16="http://schemas.microsoft.com/office/drawing/2014/main" xmlns="" id="{B42A9841-D5E4-1943-31A0-54B1E9178AF1}"/>
                </a:ext>
              </a:extLst>
            </p:cNvPr>
            <p:cNvSpPr/>
            <p:nvPr/>
          </p:nvSpPr>
          <p:spPr>
            <a:xfrm rot="5400000">
              <a:off x="2338707" y="376803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xmlns="" id="{EA2BB966-991A-233A-9041-D0174ECC0C30}"/>
                </a:ext>
              </a:extLst>
            </p:cNvPr>
            <p:cNvSpPr/>
            <p:nvPr/>
          </p:nvSpPr>
          <p:spPr>
            <a:xfrm>
              <a:off x="1916781" y="319515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建立模型</a:t>
              </a:r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xmlns="" id="{06A4B3C0-219A-C825-4F6F-3E5EE201FE5E}"/>
                </a:ext>
              </a:extLst>
            </p:cNvPr>
            <p:cNvSpPr/>
            <p:nvPr/>
          </p:nvSpPr>
          <p:spPr>
            <a:xfrm>
              <a:off x="3403769" y="3253229"/>
              <a:ext cx="236461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建立多層感知器模型</a:t>
              </a:r>
            </a:p>
          </p:txBody>
        </p:sp>
        <p:sp>
          <p:nvSpPr>
            <p:cNvPr id="17" name="箭號: 上彎 16">
              <a:extLst>
                <a:ext uri="{FF2B5EF4-FFF2-40B4-BE49-F238E27FC236}">
                  <a16:creationId xmlns:a16="http://schemas.microsoft.com/office/drawing/2014/main" xmlns="" id="{77354C58-3FD2-3F58-8AFB-5745039B0C1F}"/>
                </a:ext>
              </a:extLst>
            </p:cNvPr>
            <p:cNvSpPr/>
            <p:nvPr/>
          </p:nvSpPr>
          <p:spPr>
            <a:xfrm rot="5400000">
              <a:off x="3444274" y="445210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xmlns="" id="{B50E8C78-9C68-5A2A-2E50-B5005E719CA7}"/>
                </a:ext>
              </a:extLst>
            </p:cNvPr>
            <p:cNvSpPr/>
            <p:nvPr/>
          </p:nvSpPr>
          <p:spPr>
            <a:xfrm>
              <a:off x="3022347" y="387922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訓練模型</a:t>
              </a: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xmlns="" id="{50A02D03-9C93-C5DD-F04F-09F64A553E7D}"/>
                </a:ext>
              </a:extLst>
            </p:cNvPr>
            <p:cNvSpPr/>
            <p:nvPr/>
          </p:nvSpPr>
          <p:spPr>
            <a:xfrm>
              <a:off x="4515315" y="3937299"/>
              <a:ext cx="3629328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輸入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Feature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Label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，執行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次訓練週期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箭號: 上彎 19">
              <a:extLst>
                <a:ext uri="{FF2B5EF4-FFF2-40B4-BE49-F238E27FC236}">
                  <a16:creationId xmlns:a16="http://schemas.microsoft.com/office/drawing/2014/main" xmlns="" id="{E9EB2C0A-D5B4-3059-4219-5E29334803E6}"/>
                </a:ext>
              </a:extLst>
            </p:cNvPr>
            <p:cNvSpPr/>
            <p:nvPr/>
          </p:nvSpPr>
          <p:spPr>
            <a:xfrm rot="5400000">
              <a:off x="4549840" y="513617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xmlns="" id="{0E7378D1-4538-B493-44D3-769B0470CC0C}"/>
                </a:ext>
              </a:extLst>
            </p:cNvPr>
            <p:cNvSpPr/>
            <p:nvPr/>
          </p:nvSpPr>
          <p:spPr>
            <a:xfrm>
              <a:off x="4127914" y="456329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評估模型準確率</a:t>
              </a: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xmlns="" id="{F4541E57-6CB3-3DE2-DEA2-24CA6437C50C}"/>
                </a:ext>
              </a:extLst>
            </p:cNvPr>
            <p:cNvSpPr/>
            <p:nvPr/>
          </p:nvSpPr>
          <p:spPr>
            <a:xfrm>
              <a:off x="5626861" y="4621369"/>
              <a:ext cx="294983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使用測試資料，評估模型準確率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xmlns="" id="{10075D15-B4D7-3C54-18DD-1CAD08553BA9}"/>
                </a:ext>
              </a:extLst>
            </p:cNvPr>
            <p:cNvSpPr/>
            <p:nvPr/>
          </p:nvSpPr>
          <p:spPr>
            <a:xfrm>
              <a:off x="5233480" y="524736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進行預測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xmlns="" id="{61128C19-1F9D-D3E1-41E9-2FD41400363E}"/>
                </a:ext>
              </a:extLst>
            </p:cNvPr>
            <p:cNvSpPr/>
            <p:nvPr/>
          </p:nvSpPr>
          <p:spPr>
            <a:xfrm>
              <a:off x="6666393" y="5305439"/>
              <a:ext cx="219833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輸入測試資料進行預測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010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隱藏層增加為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6345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1619672" y="4437112"/>
            <a:ext cx="68407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model.evaluate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進行評估模型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準確率，結果儲存在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scores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0.9812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肘形接點 9"/>
          <p:cNvCxnSpPr>
            <a:stCxn id="11266" idx="1"/>
            <a:endCxn id="8" idx="1"/>
          </p:cNvCxnSpPr>
          <p:nvPr/>
        </p:nvCxnSpPr>
        <p:spPr>
          <a:xfrm rot="10800000" flipH="1" flipV="1">
            <a:off x="1475656" y="3394719"/>
            <a:ext cx="144016" cy="1504057"/>
          </a:xfrm>
          <a:prstGeom prst="bentConnector3">
            <a:avLst>
              <a:gd name="adj1" fmla="val -15873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DropOut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3239889" cy="35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004048" y="3645024"/>
            <a:ext cx="28083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DropOut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模組及功能。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每次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訓練時，會隨機在隱藏層中放棄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神經元。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單箭頭接點 11"/>
          <p:cNvCxnSpPr>
            <a:stCxn id="12290" idx="3"/>
            <a:endCxn id="9" idx="1"/>
          </p:cNvCxnSpPr>
          <p:nvPr/>
        </p:nvCxnSpPr>
        <p:spPr>
          <a:xfrm flipV="1">
            <a:off x="4643537" y="4245189"/>
            <a:ext cx="360511" cy="21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DropOut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2896"/>
            <a:ext cx="5688632" cy="30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779912" y="537321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96136" y="537321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03848" y="5805264"/>
            <a:ext cx="37444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Accuracy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val_accuracy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差距變小。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>
            <a:stCxn id="8" idx="2"/>
            <a:endCxn id="11" idx="0"/>
          </p:cNvCxnSpPr>
          <p:nvPr/>
        </p:nvCxnSpPr>
        <p:spPr>
          <a:xfrm>
            <a:off x="4031940" y="5589240"/>
            <a:ext cx="104411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2"/>
            <a:endCxn id="11" idx="0"/>
          </p:cNvCxnSpPr>
          <p:nvPr/>
        </p:nvCxnSpPr>
        <p:spPr>
          <a:xfrm flipH="1">
            <a:off x="5076056" y="5589240"/>
            <a:ext cx="97210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DropOut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4054827" cy="32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5724128" y="3573016"/>
            <a:ext cx="20162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訓練與驗證準確率越來越高。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減輕。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>
            <a:stCxn id="14338" idx="3"/>
            <a:endCxn id="13" idx="1"/>
          </p:cNvCxnSpPr>
          <p:nvPr/>
        </p:nvCxnSpPr>
        <p:spPr>
          <a:xfrm flipV="1">
            <a:off x="5386467" y="4173181"/>
            <a:ext cx="337661" cy="26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DropOut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62976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1547664" y="4365104"/>
            <a:ext cx="68407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model.evaluate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進行評估模型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準確率，結果儲存在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scores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0.9816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，比未加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DropOut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前高，代表加入後可解決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問題，還可增加準確率。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肘形接點 9"/>
          <p:cNvCxnSpPr>
            <a:stCxn id="15362" idx="1"/>
            <a:endCxn id="8" idx="1"/>
          </p:cNvCxnSpPr>
          <p:nvPr/>
        </p:nvCxnSpPr>
        <p:spPr>
          <a:xfrm rot="10800000" flipH="1" flipV="1">
            <a:off x="1403648" y="3251275"/>
            <a:ext cx="144016" cy="1713994"/>
          </a:xfrm>
          <a:prstGeom prst="bentConnector3">
            <a:avLst>
              <a:gd name="adj1" fmla="val -15873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多層感知器包含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個隱藏層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3240360" cy="38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364088" y="3861048"/>
            <a:ext cx="1800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個隱藏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層及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DropOut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，提高準確率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單箭頭接點 11"/>
          <p:cNvCxnSpPr>
            <a:stCxn id="16386" idx="3"/>
            <a:endCxn id="9" idx="1"/>
          </p:cNvCxnSpPr>
          <p:nvPr/>
        </p:nvCxnSpPr>
        <p:spPr>
          <a:xfrm flipV="1">
            <a:off x="4932040" y="4322713"/>
            <a:ext cx="432048" cy="30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多層感知器包含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個隱藏層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3484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923928" y="544522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24128" y="544522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多層感知器包含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個隱藏層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398034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724128" y="3452807"/>
            <a:ext cx="20162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訓練與驗證準確率越來越高。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更小。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單箭頭接點 11"/>
          <p:cNvCxnSpPr>
            <a:stCxn id="18434" idx="3"/>
            <a:endCxn id="9" idx="1"/>
          </p:cNvCxnSpPr>
          <p:nvPr/>
        </p:nvCxnSpPr>
        <p:spPr>
          <a:xfrm flipV="1">
            <a:off x="5239974" y="4052972"/>
            <a:ext cx="484154" cy="2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多層感知器包含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個隱藏層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2976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1547664" y="4365104"/>
            <a:ext cx="68407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model.evaluate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進行評估模型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準確率，結果儲存在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scores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準確率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0.9813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，準確率並無明顯提升，但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肘形接點 12"/>
          <p:cNvCxnSpPr>
            <a:stCxn id="19459" idx="1"/>
            <a:endCxn id="10" idx="1"/>
          </p:cNvCxnSpPr>
          <p:nvPr/>
        </p:nvCxnSpPr>
        <p:spPr>
          <a:xfrm rot="10800000" flipH="1" flipV="1">
            <a:off x="1475656" y="3155453"/>
            <a:ext cx="72008" cy="1671315"/>
          </a:xfrm>
          <a:prstGeom prst="bentConnector3">
            <a:avLst>
              <a:gd name="adj1" fmla="val -31746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資料預處理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F446175-B557-7CB6-74E4-B34C7ED8E9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943" y="2490135"/>
            <a:ext cx="3682089" cy="344499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FC67698-44B4-AE7F-B7CD-B1CBB6401F34}"/>
              </a:ext>
            </a:extLst>
          </p:cNvPr>
          <p:cNvSpPr txBox="1"/>
          <p:nvPr/>
        </p:nvSpPr>
        <p:spPr>
          <a:xfrm>
            <a:off x="5292080" y="2656893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D2E5B1E-118C-9583-AB8B-3FB53A2BD4FE}"/>
              </a:ext>
            </a:extLst>
          </p:cNvPr>
          <p:cNvSpPr txBox="1"/>
          <p:nvPr/>
        </p:nvSpPr>
        <p:spPr>
          <a:xfrm>
            <a:off x="5292080" y="3672770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mnist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43D6513-A4A1-FC19-F4AD-7BDA2CD49577}"/>
              </a:ext>
            </a:extLst>
          </p:cNvPr>
          <p:cNvSpPr txBox="1"/>
          <p:nvPr/>
        </p:nvSpPr>
        <p:spPr>
          <a:xfrm>
            <a:off x="5296137" y="4386260"/>
            <a:ext cx="25162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Features reshape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C017ACA5-F51A-48CE-B02C-3DE26DB1F7B0}"/>
              </a:ext>
            </a:extLst>
          </p:cNvPr>
          <p:cNvSpPr txBox="1"/>
          <p:nvPr/>
        </p:nvSpPr>
        <p:spPr>
          <a:xfrm>
            <a:off x="5292080" y="4987982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標準化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A26CC88-558C-9141-21E1-E905AC8692BD}"/>
              </a:ext>
            </a:extLst>
          </p:cNvPr>
          <p:cNvSpPr txBox="1"/>
          <p:nvPr/>
        </p:nvSpPr>
        <p:spPr>
          <a:xfrm>
            <a:off x="5292080" y="5497329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Label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One-Hot encoding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xmlns="" id="{166C619B-5E6A-8EA0-D11C-AA0DE25C001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860032" y="2841559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2D85C98E-4E13-CC84-ED80-9500C49C224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60032" y="38574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207BDFCB-857D-2924-8E72-FEE1BD269D6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860032" y="4570926"/>
            <a:ext cx="436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xmlns="" id="{36FEC7A9-9E9C-2155-CA15-F972DC80368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855975" y="5172648"/>
            <a:ext cx="436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xmlns="" id="{95C4974F-0C28-FA10-7EB9-51884ECE102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55975" y="5681994"/>
            <a:ext cx="43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601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建立模型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359C380-AFD2-6009-C557-12605A3E6A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3848637" cy="26006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456B317-76B7-65A0-F2BD-190AADD36AA8}"/>
              </a:ext>
            </a:extLst>
          </p:cNvPr>
          <p:cNvSpPr txBox="1"/>
          <p:nvPr/>
        </p:nvSpPr>
        <p:spPr>
          <a:xfrm>
            <a:off x="5292080" y="2490135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02A733C-D58A-E676-C3C3-757D06B7C7D6}"/>
              </a:ext>
            </a:extLst>
          </p:cNvPr>
          <p:cNvSpPr txBox="1"/>
          <p:nvPr/>
        </p:nvSpPr>
        <p:spPr>
          <a:xfrm>
            <a:off x="5285792" y="3212976"/>
            <a:ext cx="309634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建立一個線性堆疊模型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定義隱藏層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256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設定輸入層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784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使用常態分佈亂數初始化權重跟偏差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激活函數為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Relu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定義輸出層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使用常態分佈亂數初始化權重跟偏差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激活函數為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Softmax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7FF7CDDA-0385-D6FA-A2C5-44DAFC13ABFC}"/>
              </a:ext>
            </a:extLst>
          </p:cNvPr>
          <p:cNvCxnSpPr>
            <a:endCxn id="7" idx="1"/>
          </p:cNvCxnSpPr>
          <p:nvPr/>
        </p:nvCxnSpPr>
        <p:spPr>
          <a:xfrm>
            <a:off x="5025502" y="2674801"/>
            <a:ext cx="2665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xmlns="" id="{F30E017C-84F4-82EC-C3A8-8E5B40752ABA}"/>
              </a:ext>
            </a:extLst>
          </p:cNvPr>
          <p:cNvCxnSpPr>
            <a:endCxn id="9" idx="1"/>
          </p:cNvCxnSpPr>
          <p:nvPr/>
        </p:nvCxnSpPr>
        <p:spPr>
          <a:xfrm>
            <a:off x="5025502" y="4336360"/>
            <a:ext cx="2602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72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建立模型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0510D46-EFB7-8A37-7B0D-4FA0D22944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9" y="2490135"/>
            <a:ext cx="4896544" cy="214866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CC5535D-5BAF-095D-ABEC-11E4B919D6F4}"/>
              </a:ext>
            </a:extLst>
          </p:cNvPr>
          <p:cNvSpPr txBox="1"/>
          <p:nvPr/>
        </p:nvSpPr>
        <p:spPr>
          <a:xfrm>
            <a:off x="6228793" y="2867746"/>
            <a:ext cx="201622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查看模型摘要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Param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超參數，是我們需要透過反向傳播演算法更新神經元連結的權重與偏差。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3CED51D-5E40-7D3E-0E4C-D88824BD8CDC}"/>
              </a:ext>
            </a:extLst>
          </p:cNvPr>
          <p:cNvSpPr/>
          <p:nvPr/>
        </p:nvSpPr>
        <p:spPr>
          <a:xfrm>
            <a:off x="3867133" y="3320117"/>
            <a:ext cx="288032" cy="166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A3DDDA5-9061-9B70-C6ED-EE8D7F910BC2}"/>
              </a:ext>
            </a:extLst>
          </p:cNvPr>
          <p:cNvSpPr/>
          <p:nvPr/>
        </p:nvSpPr>
        <p:spPr>
          <a:xfrm>
            <a:off x="3867133" y="3560244"/>
            <a:ext cx="288032" cy="166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2F10477-505A-5EF5-BEF1-D6B3E0B86708}"/>
              </a:ext>
            </a:extLst>
          </p:cNvPr>
          <p:cNvSpPr/>
          <p:nvPr/>
        </p:nvSpPr>
        <p:spPr>
          <a:xfrm>
            <a:off x="5148064" y="3320117"/>
            <a:ext cx="504056" cy="166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7EDDB5C-0681-0AB0-187E-9BD90FEE2773}"/>
              </a:ext>
            </a:extLst>
          </p:cNvPr>
          <p:cNvSpPr/>
          <p:nvPr/>
        </p:nvSpPr>
        <p:spPr>
          <a:xfrm>
            <a:off x="5148064" y="3561117"/>
            <a:ext cx="360040" cy="165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A6EB7B9-8D60-C1DF-43B1-FF1700315E42}"/>
              </a:ext>
            </a:extLst>
          </p:cNvPr>
          <p:cNvSpPr/>
          <p:nvPr/>
        </p:nvSpPr>
        <p:spPr>
          <a:xfrm>
            <a:off x="2627784" y="4046555"/>
            <a:ext cx="504056" cy="174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xmlns="" id="{FDE9AE81-4A66-4913-77C3-82610C6D45C1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940153" y="3560244"/>
            <a:ext cx="288640" cy="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1BAA11D2-76BC-0EE1-424E-D672307FE948}"/>
              </a:ext>
            </a:extLst>
          </p:cNvPr>
          <p:cNvSpPr txBox="1"/>
          <p:nvPr/>
        </p:nvSpPr>
        <p:spPr>
          <a:xfrm>
            <a:off x="3594315" y="4806630"/>
            <a:ext cx="2129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隱藏層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D2B8769C-08EA-2A5E-4AAA-E4EF0391B71C}"/>
              </a:ext>
            </a:extLst>
          </p:cNvPr>
          <p:cNvSpPr txBox="1"/>
          <p:nvPr/>
        </p:nvSpPr>
        <p:spPr>
          <a:xfrm>
            <a:off x="3619772" y="5447006"/>
            <a:ext cx="20323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輸出層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個神經元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7A333E9A-C5B4-8BB0-3110-7A577E925AD2}"/>
              </a:ext>
            </a:extLst>
          </p:cNvPr>
          <p:cNvSpPr txBox="1"/>
          <p:nvPr/>
        </p:nvSpPr>
        <p:spPr>
          <a:xfrm>
            <a:off x="1043609" y="5113577"/>
            <a:ext cx="22652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200960+2570=203530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xmlns="" id="{8D345211-03CC-A197-DBA5-67D5AC8E95EE}"/>
              </a:ext>
            </a:extLst>
          </p:cNvPr>
          <p:cNvCxnSpPr>
            <a:stCxn id="14" idx="1"/>
            <a:endCxn id="23" idx="1"/>
          </p:cNvCxnSpPr>
          <p:nvPr/>
        </p:nvCxnSpPr>
        <p:spPr>
          <a:xfrm rot="10800000" flipV="1">
            <a:off x="1043610" y="4133821"/>
            <a:ext cx="1584175" cy="1164421"/>
          </a:xfrm>
          <a:prstGeom prst="bentConnector3">
            <a:avLst>
              <a:gd name="adj1" fmla="val 11443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xmlns="" id="{1AA9F187-E2CF-698D-9C40-C65E34A207B5}"/>
              </a:ext>
            </a:extLst>
          </p:cNvPr>
          <p:cNvCxnSpPr>
            <a:stCxn id="9" idx="1"/>
            <a:endCxn id="21" idx="1"/>
          </p:cNvCxnSpPr>
          <p:nvPr/>
        </p:nvCxnSpPr>
        <p:spPr>
          <a:xfrm rot="10800000" flipV="1">
            <a:off x="3594315" y="3403156"/>
            <a:ext cx="272818" cy="1588140"/>
          </a:xfrm>
          <a:prstGeom prst="bentConnector3">
            <a:avLst>
              <a:gd name="adj1" fmla="val 183792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接點: 肘形 28">
            <a:extLst>
              <a:ext uri="{FF2B5EF4-FFF2-40B4-BE49-F238E27FC236}">
                <a16:creationId xmlns:a16="http://schemas.microsoft.com/office/drawing/2014/main" xmlns="" id="{0853F3B0-A7C8-1EF5-8462-142A5E4B63F1}"/>
              </a:ext>
            </a:extLst>
          </p:cNvPr>
          <p:cNvCxnSpPr>
            <a:cxnSpLocks/>
            <a:stCxn id="10" idx="1"/>
            <a:endCxn id="22" idx="1"/>
          </p:cNvCxnSpPr>
          <p:nvPr/>
        </p:nvCxnSpPr>
        <p:spPr>
          <a:xfrm rot="10800000" flipV="1">
            <a:off x="3619773" y="3643282"/>
            <a:ext cx="247361" cy="1988389"/>
          </a:xfrm>
          <a:prstGeom prst="bentConnector3">
            <a:avLst>
              <a:gd name="adj1" fmla="val 16027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83E631D9-1660-21E5-7027-F5CDB24A30A2}"/>
              </a:ext>
            </a:extLst>
          </p:cNvPr>
          <p:cNvSpPr txBox="1"/>
          <p:nvPr/>
        </p:nvSpPr>
        <p:spPr>
          <a:xfrm>
            <a:off x="6156176" y="4806630"/>
            <a:ext cx="2274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784×256+256=200960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7BCA2F23-B12D-93DC-E928-4B8A4D692FDE}"/>
              </a:ext>
            </a:extLst>
          </p:cNvPr>
          <p:cNvSpPr txBox="1"/>
          <p:nvPr/>
        </p:nvSpPr>
        <p:spPr>
          <a:xfrm>
            <a:off x="6156176" y="5447006"/>
            <a:ext cx="17977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256×10+10=2570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8" name="接點: 肘形 37">
            <a:extLst>
              <a:ext uri="{FF2B5EF4-FFF2-40B4-BE49-F238E27FC236}">
                <a16:creationId xmlns:a16="http://schemas.microsoft.com/office/drawing/2014/main" xmlns="" id="{5E1BEA49-6FBE-2480-2064-05D83018A009}"/>
              </a:ext>
            </a:extLst>
          </p:cNvPr>
          <p:cNvCxnSpPr>
            <a:stCxn id="11" idx="3"/>
            <a:endCxn id="34" idx="1"/>
          </p:cNvCxnSpPr>
          <p:nvPr/>
        </p:nvCxnSpPr>
        <p:spPr>
          <a:xfrm>
            <a:off x="5652120" y="3403156"/>
            <a:ext cx="504056" cy="158814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xmlns="" id="{A30CEDEE-4E4C-354F-DFB6-424ED13CE627}"/>
              </a:ext>
            </a:extLst>
          </p:cNvPr>
          <p:cNvCxnSpPr>
            <a:stCxn id="12" idx="3"/>
            <a:endCxn id="35" idx="1"/>
          </p:cNvCxnSpPr>
          <p:nvPr/>
        </p:nvCxnSpPr>
        <p:spPr>
          <a:xfrm>
            <a:off x="5508104" y="3643720"/>
            <a:ext cx="648072" cy="198795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11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EB3893B-250E-99CF-0A25-D958AA9D12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4001058" cy="83831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D186F3EA-BF2C-9813-F459-E4A22727E521}"/>
              </a:ext>
            </a:extLst>
          </p:cNvPr>
          <p:cNvSpPr txBox="1"/>
          <p:nvPr/>
        </p:nvSpPr>
        <p:spPr>
          <a:xfrm>
            <a:off x="1619672" y="3869082"/>
            <a:ext cx="56886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定義訓練方式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Loss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cross_entropy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交叉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熵，訓練較果比較好。</a:t>
            </a:r>
            <a:endParaRPr lang="en-US" altLang="zh-TW" b="0" i="0" dirty="0">
              <a:solidFill>
                <a:srgbClr val="1F1F1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0" i="0" dirty="0">
              <a:solidFill>
                <a:srgbClr val="1F1F1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Optimizer</a:t>
            </a:r>
            <a:r>
              <a:rPr lang="zh-TW" altLang="en-US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adam</a:t>
            </a:r>
            <a:r>
              <a:rPr lang="zh-TW" altLang="en-US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，模型訓練更快收斂，提高準確率。</a:t>
            </a:r>
            <a:endParaRPr lang="en-US" altLang="zh-TW" dirty="0">
              <a:solidFill>
                <a:srgbClr val="1F1F1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1F1F1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Metrics</a:t>
            </a:r>
            <a:r>
              <a:rPr lang="zh-TW" altLang="en-US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accuracy</a:t>
            </a:r>
            <a:r>
              <a:rPr lang="zh-TW" altLang="en-US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方式評估模型。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xmlns="" id="{F1A9A1D1-6622-3301-C153-D1282508DB53}"/>
              </a:ext>
            </a:extLst>
          </p:cNvPr>
          <p:cNvCxnSpPr>
            <a:stCxn id="5" idx="1"/>
            <a:endCxn id="10" idx="1"/>
          </p:cNvCxnSpPr>
          <p:nvPr/>
        </p:nvCxnSpPr>
        <p:spPr>
          <a:xfrm rot="10800000" flipH="1" flipV="1">
            <a:off x="1176864" y="2909293"/>
            <a:ext cx="442807" cy="1975451"/>
          </a:xfrm>
          <a:prstGeom prst="bentConnector3">
            <a:avLst>
              <a:gd name="adj1" fmla="val -5162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448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BCAA6B0-DEB8-2E30-E0A1-C489708FD2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3395135" cy="345252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A65BEC4D-6B8B-5A7E-0C2F-6BA164C12AF1}"/>
              </a:ext>
            </a:extLst>
          </p:cNvPr>
          <p:cNvSpPr txBox="1"/>
          <p:nvPr/>
        </p:nvSpPr>
        <p:spPr>
          <a:xfrm>
            <a:off x="4788024" y="2768148"/>
            <a:ext cx="3888432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x_Train_normalize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(features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數字影像特徵值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y_Train_OneHot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(label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數字影像真實值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validation_split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=0.2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訓練與驗證資料比例，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60000X0.8=48000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60000X0.2=12000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筆驗證資料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epochs=10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訓練週期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batch_size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=200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每一批次筆數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verbose=2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顯示訓練過程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AFA1EE19-CE72-3F39-5753-43B02E16CD6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4572000" y="4214698"/>
            <a:ext cx="216024" cy="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596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77A2F7C-D7AD-DF55-8B94-05B6CF5FF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4848902" cy="205768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D8A7239-83F6-632C-B7A4-F01D9B6E36C8}"/>
              </a:ext>
            </a:extLst>
          </p:cNvPr>
          <p:cNvSpPr txBox="1"/>
          <p:nvPr/>
        </p:nvSpPr>
        <p:spPr>
          <a:xfrm>
            <a:off x="1907704" y="4725144"/>
            <a:ext cx="484890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matplotlib.pyplot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show_train_history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函數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訓練過程所產生的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train_history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訓練資料執行結果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驗證資料執行結果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顯示圖的標題。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軸標籤。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軸標籤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’Epoch’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設定圖例顯示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train’,’validation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，位置在左上角。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xmlns="" id="{A3E3C816-A2D2-887B-C717-305F384F52E3}"/>
              </a:ext>
            </a:extLst>
          </p:cNvPr>
          <p:cNvCxnSpPr>
            <a:stCxn id="5" idx="1"/>
            <a:endCxn id="8" idx="1"/>
          </p:cNvCxnSpPr>
          <p:nvPr/>
        </p:nvCxnSpPr>
        <p:spPr>
          <a:xfrm rot="10800000" flipH="1" flipV="1">
            <a:off x="1176864" y="3518979"/>
            <a:ext cx="730839" cy="2006384"/>
          </a:xfrm>
          <a:prstGeom prst="bentConnector3">
            <a:avLst>
              <a:gd name="adj1" fmla="val -312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92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DC48B23-790F-77E1-A751-3575D3B52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865" y="2490135"/>
            <a:ext cx="3794843" cy="307995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439667A7-5200-4DBD-F7B8-5838B7DFB772}"/>
              </a:ext>
            </a:extLst>
          </p:cNvPr>
          <p:cNvSpPr txBox="1"/>
          <p:nvPr/>
        </p:nvSpPr>
        <p:spPr>
          <a:xfrm>
            <a:off x="5148064" y="2521059"/>
            <a:ext cx="334470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accuracy(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訓練的準確率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有訓練過的資料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val_accuracy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驗證的準確率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沒訓練過的資料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key error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‘acc‘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，需改成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’accuracy’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2FB10A24-36B5-65ED-7A66-E9D3250E7E64}"/>
              </a:ext>
            </a:extLst>
          </p:cNvPr>
          <p:cNvSpPr txBox="1"/>
          <p:nvPr/>
        </p:nvSpPr>
        <p:spPr>
          <a:xfrm>
            <a:off x="5148064" y="4424813"/>
            <a:ext cx="345638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執行結果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acc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一直增加，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val_acc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沒有一直增加，有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過度擬合的現象。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overfitting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過度擬合的現象：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在訓練後希望找到最佳分類的線，但當訓練過程太久或範例太少時，就會導致有過度</a:t>
            </a:r>
            <a:r>
              <a:rPr lang="zh-TW" altLang="en-US" sz="1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適應訓練資料中特化且隨機的特徵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D2174456-7419-A561-6A25-E6FB1E6E0E53}"/>
              </a:ext>
            </a:extLst>
          </p:cNvPr>
          <p:cNvCxnSpPr>
            <a:endCxn id="11" idx="1"/>
          </p:cNvCxnSpPr>
          <p:nvPr/>
        </p:nvCxnSpPr>
        <p:spPr>
          <a:xfrm>
            <a:off x="4971708" y="3429000"/>
            <a:ext cx="176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498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317</TotalTime>
  <Words>896</Words>
  <Application>Microsoft Office PowerPoint</Application>
  <PresentationFormat>如螢幕大小 (4:3)</PresentationFormat>
  <Paragraphs>251</Paragraphs>
  <Slides>28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有機</vt:lpstr>
      <vt:lpstr>Chapter7</vt:lpstr>
      <vt:lpstr>建立模型步驟</vt:lpstr>
      <vt:lpstr>資料預處理</vt:lpstr>
      <vt:lpstr>建立模型</vt:lpstr>
      <vt:lpstr>建立模型</vt:lpstr>
      <vt:lpstr>進行訓練</vt:lpstr>
      <vt:lpstr>進行訓練</vt:lpstr>
      <vt:lpstr>進行訓練</vt:lpstr>
      <vt:lpstr>進行訓練</vt:lpstr>
      <vt:lpstr>進行訓練</vt:lpstr>
      <vt:lpstr>以測試資料評估模型準確率</vt:lpstr>
      <vt:lpstr>進行預測</vt:lpstr>
      <vt:lpstr>進行預測</vt:lpstr>
      <vt:lpstr>顯示混淆矩陣</vt:lpstr>
      <vt:lpstr>顯示混淆矩陣</vt:lpstr>
      <vt:lpstr>顯示混淆矩陣</vt:lpstr>
      <vt:lpstr>隱藏層增加為1000個神經元</vt:lpstr>
      <vt:lpstr>隱藏層增加為1000個神經元</vt:lpstr>
      <vt:lpstr>隱藏層增加為1000個神經元</vt:lpstr>
      <vt:lpstr>隱藏層增加為1000個神經元</vt:lpstr>
      <vt:lpstr>加入DropOut避免overfitting</vt:lpstr>
      <vt:lpstr>加入DropOut避免overfitting</vt:lpstr>
      <vt:lpstr>加入DropOut避免overfitting</vt:lpstr>
      <vt:lpstr>加入DropOut避免overfitting</vt:lpstr>
      <vt:lpstr>多層感知器包含2個隱藏層</vt:lpstr>
      <vt:lpstr>多層感知器包含2個隱藏層</vt:lpstr>
      <vt:lpstr>多層感知器包含2個隱藏層</vt:lpstr>
      <vt:lpstr>多層感知器包含2個隱藏層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</dc:title>
  <dc:creator>陳翰陞</dc:creator>
  <cp:lastModifiedBy>JCT-MEM</cp:lastModifiedBy>
  <cp:revision>17</cp:revision>
  <dcterms:created xsi:type="dcterms:W3CDTF">2024-03-23T11:59:55Z</dcterms:created>
  <dcterms:modified xsi:type="dcterms:W3CDTF">2024-03-31T22:27:42Z</dcterms:modified>
</cp:coreProperties>
</file>