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8" r:id="rId3"/>
    <p:sldId id="279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80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4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85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E18E5-CA57-4595-BA5C-B39CA37D5BB8}" type="datetimeFigureOut">
              <a:rPr lang="zh-TW" altLang="en-US" smtClean="0"/>
              <a:t>2024/5/28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38DD1-EB76-4D9A-A975-FB4E20219E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1619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38DD1-EB76-4D9A-A975-FB4E20219E69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4218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99A953-ED06-6E4D-3A90-B590A8A0D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DA8638F-A54D-1C85-5CA2-C84F66F2B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1B3A1CE-C513-6088-8C6A-09DBABAD6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A3CF-B4B1-4D83-A4D4-58E24E099AE5}" type="datetimeFigureOut">
              <a:rPr lang="zh-TW" altLang="en-US" smtClean="0"/>
              <a:t>2024/5/28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9EE1256-04BF-FE1E-3975-E0E8E487F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EE826A9-E2FD-F029-63AA-5A921899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9164-4C39-46D7-851E-7ACB831344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8852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6C022D-C506-6575-1A0D-53C62C22A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FFFE894-D61E-B577-5893-B538BB568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7AA0DE0-70EE-9D28-2275-E449D522B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A3CF-B4B1-4D83-A4D4-58E24E099AE5}" type="datetimeFigureOut">
              <a:rPr lang="zh-TW" altLang="en-US" smtClean="0"/>
              <a:t>2024/5/28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02B5751-2505-5689-1CBA-C58FA38A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51DAB4B-2AB6-2AC7-3622-7BFAEBD51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9164-4C39-46D7-851E-7ACB831344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9011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67CDECC-7FF5-6D87-9B83-682098C337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2C7C2F8-724F-0F3C-F915-82D653F441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65337FD-8C92-1A9E-AD32-77D5F88DC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A3CF-B4B1-4D83-A4D4-58E24E099AE5}" type="datetimeFigureOut">
              <a:rPr lang="zh-TW" altLang="en-US" smtClean="0"/>
              <a:t>2024/5/28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3E51DE8-A8D3-056D-589B-D05C53B1D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D3DD89F-A0B1-B943-0F7C-09A12C469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9164-4C39-46D7-851E-7ACB831344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3468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A1F716-EE8F-A60C-B7D7-8CB96D9BA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04EFE18-70C3-0E24-0ACB-FDA675D66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9116DB3-022E-6182-F059-68DC3F4A5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A3CF-B4B1-4D83-A4D4-58E24E099AE5}" type="datetimeFigureOut">
              <a:rPr lang="zh-TW" altLang="en-US" smtClean="0"/>
              <a:t>2024/5/28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366DEA0-78E8-3584-FF7B-24BCBFCCE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EFA7FED-5744-9D23-1025-C9BB6ACFC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9164-4C39-46D7-851E-7ACB831344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047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C7B1F4-F596-F6C4-C508-6486A3D85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CFCA602-C2DF-716C-BC06-0FE3E49C2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8070EA1-503C-9F2B-81B0-3C9F4FF02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A3CF-B4B1-4D83-A4D4-58E24E099AE5}" type="datetimeFigureOut">
              <a:rPr lang="zh-TW" altLang="en-US" smtClean="0"/>
              <a:t>2024/5/28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0176CAC-27B7-9DDC-3A66-270626091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FBD0CC-C21C-461C-0475-0D3BCF567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9164-4C39-46D7-851E-7ACB831344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341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4D3F27-9017-A3CA-87A7-102C62C16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4D9A5A5-D90D-1F19-32CE-5D49B6942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70453CF-A694-A5B8-B9AD-97364BB9A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B5793A1-DF86-47E6-9DAD-D818DEC94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A3CF-B4B1-4D83-A4D4-58E24E099AE5}" type="datetimeFigureOut">
              <a:rPr lang="zh-TW" altLang="en-US" smtClean="0"/>
              <a:t>2024/5/28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ADFC0D6-9578-915D-0B60-7A83BDBFD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3378226-F2D3-7773-4615-A5B409B85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9164-4C39-46D7-851E-7ACB831344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7390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893F6A-0A0B-B535-CEA0-8C3700A7F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ED0C7F4-C650-80BE-65D0-00A8943E2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6B57ECB-67A1-158D-DA84-8DFD9FCF1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86760E9-6251-E715-C70C-F0FB4E5AF6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DCBFA95-55CC-648C-EE8F-1B7B91B1AD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3D33416B-62A2-1A61-AD53-DA4A9B88E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A3CF-B4B1-4D83-A4D4-58E24E099AE5}" type="datetimeFigureOut">
              <a:rPr lang="zh-TW" altLang="en-US" smtClean="0"/>
              <a:t>2024/5/28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1DE66DB-28B8-920C-28DB-85F168AEF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4A7A318-F178-CC0F-4A12-66B8B0D02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9164-4C39-46D7-851E-7ACB831344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696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31807F-6F0B-CC3F-E553-CE1696200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63D5EC9-2B90-A63B-262B-07B46A43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A3CF-B4B1-4D83-A4D4-58E24E099AE5}" type="datetimeFigureOut">
              <a:rPr lang="zh-TW" altLang="en-US" smtClean="0"/>
              <a:t>2024/5/28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0141148-E67A-E4CA-666E-EA79B0F8A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AFA14A9-3BCC-A5A4-E4AB-94710C2BD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9164-4C39-46D7-851E-7ACB831344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4204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E9B1970-6DDD-1CFB-34B9-3BD993EEB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A3CF-B4B1-4D83-A4D4-58E24E099AE5}" type="datetimeFigureOut">
              <a:rPr lang="zh-TW" altLang="en-US" smtClean="0"/>
              <a:t>2024/5/28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DE606B3-77A4-3D46-F3C7-6D93BFC93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281625C-F2B4-7701-C6DD-521F25780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9164-4C39-46D7-851E-7ACB831344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630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E02917-8E68-98C1-C8C1-895E13CD2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E408CAC-3D6B-47C2-5F6E-8C81E733E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FEF7E5E-476C-C5D2-69A7-C97AFDF23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E4BF26A-BD96-E750-E9C1-054F8475E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A3CF-B4B1-4D83-A4D4-58E24E099AE5}" type="datetimeFigureOut">
              <a:rPr lang="zh-TW" altLang="en-US" smtClean="0"/>
              <a:t>2024/5/28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B4A5323-521B-B552-1DE6-F7A5483D3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F49408F-4A7C-51B5-75E0-AB0536E25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9164-4C39-46D7-851E-7ACB831344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8528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A8D8D3-F6F2-67A8-6D93-0659E46CE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A9551315-81A9-D732-7A0D-D0B3FC4836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B3D9E22-BB4A-687C-C5E3-C9D14F346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4AC84AA-F408-FBD9-69B4-F97145248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A3CF-B4B1-4D83-A4D4-58E24E099AE5}" type="datetimeFigureOut">
              <a:rPr lang="zh-TW" altLang="en-US" smtClean="0"/>
              <a:t>2024/5/28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E090591-6A96-D823-F2BD-2B79FEC8D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C781A57-AE39-2C1A-5698-2D1432BC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9164-4C39-46D7-851E-7ACB831344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7861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C42AE2B-6487-3991-B581-B2937D649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29409DC-39B8-CD6A-1C46-2148B5E3E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B41662D-DAD9-67B8-748F-4D7B57742A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92A3CF-B4B1-4D83-A4D4-58E24E099AE5}" type="datetimeFigureOut">
              <a:rPr lang="zh-TW" altLang="en-US" smtClean="0"/>
              <a:t>2024/5/28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EF5DBB7-1E5B-32ED-CB3C-830A922C55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653CD75-1EAA-0170-7675-A62956DAFA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AB9164-4C39-46D7-851E-7ACB831344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5707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群組 18">
            <a:extLst>
              <a:ext uri="{FF2B5EF4-FFF2-40B4-BE49-F238E27FC236}">
                <a16:creationId xmlns:a16="http://schemas.microsoft.com/office/drawing/2014/main" id="{D6E916D8-871A-B04D-4A66-17176B20F332}"/>
              </a:ext>
            </a:extLst>
          </p:cNvPr>
          <p:cNvGrpSpPr/>
          <p:nvPr/>
        </p:nvGrpSpPr>
        <p:grpSpPr>
          <a:xfrm>
            <a:off x="974285" y="1419225"/>
            <a:ext cx="10107645" cy="4962525"/>
            <a:chOff x="652884" y="828675"/>
            <a:chExt cx="10107645" cy="4962525"/>
          </a:xfrm>
        </p:grpSpPr>
        <p:pic>
          <p:nvPicPr>
            <p:cNvPr id="9" name="圖片 8" descr="一張含有 鮮豔, 柳橙, 琥珀, 魔力紅 的圖片&#10;&#10;自動產生的描述">
              <a:extLst>
                <a:ext uri="{FF2B5EF4-FFF2-40B4-BE49-F238E27FC236}">
                  <a16:creationId xmlns:a16="http://schemas.microsoft.com/office/drawing/2014/main" id="{63AD5B35-6AB9-6496-6A47-C471E8407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5479" y="828675"/>
              <a:ext cx="2305050" cy="2305050"/>
            </a:xfrm>
            <a:prstGeom prst="rect">
              <a:avLst/>
            </a:prstGeom>
          </p:spPr>
        </p:pic>
        <p:pic>
          <p:nvPicPr>
            <p:cNvPr id="11" name="圖片 10" descr="一張含有 鮮豔, 紅色, 柳橙, 琥珀 的圖片&#10;&#10;自動產生的描述">
              <a:extLst>
                <a:ext uri="{FF2B5EF4-FFF2-40B4-BE49-F238E27FC236}">
                  <a16:creationId xmlns:a16="http://schemas.microsoft.com/office/drawing/2014/main" id="{DC6E32BD-007B-00F2-63D9-A14F2BEE1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5479" y="3486150"/>
              <a:ext cx="2305050" cy="2305050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7BCF9224-2516-819D-8C70-3B61874EA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2884" y="2040391"/>
              <a:ext cx="4919241" cy="2891518"/>
            </a:xfrm>
            <a:prstGeom prst="rect">
              <a:avLst/>
            </a:prstGeom>
          </p:spPr>
        </p:pic>
        <p:cxnSp>
          <p:nvCxnSpPr>
            <p:cNvPr id="15" name="直線單箭頭接點 14">
              <a:extLst>
                <a:ext uri="{FF2B5EF4-FFF2-40B4-BE49-F238E27FC236}">
                  <a16:creationId xmlns:a16="http://schemas.microsoft.com/office/drawing/2014/main" id="{8BBE69C6-59F0-B7A6-743A-0ACA64DB665C}"/>
                </a:ext>
              </a:extLst>
            </p:cNvPr>
            <p:cNvCxnSpPr>
              <a:cxnSpLocks/>
              <a:stCxn id="13" idx="3"/>
              <a:endCxn id="9" idx="1"/>
            </p:cNvCxnSpPr>
            <p:nvPr/>
          </p:nvCxnSpPr>
          <p:spPr>
            <a:xfrm flipV="1">
              <a:off x="5572125" y="1981200"/>
              <a:ext cx="2883354" cy="15049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單箭頭接點 17">
              <a:extLst>
                <a:ext uri="{FF2B5EF4-FFF2-40B4-BE49-F238E27FC236}">
                  <a16:creationId xmlns:a16="http://schemas.microsoft.com/office/drawing/2014/main" id="{98410B75-17A4-119C-B113-BC11C60A5E65}"/>
                </a:ext>
              </a:extLst>
            </p:cNvPr>
            <p:cNvCxnSpPr>
              <a:stCxn id="13" idx="3"/>
              <a:endCxn id="11" idx="1"/>
            </p:cNvCxnSpPr>
            <p:nvPr/>
          </p:nvCxnSpPr>
          <p:spPr>
            <a:xfrm>
              <a:off x="5572125" y="3486150"/>
              <a:ext cx="2883354" cy="115252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0DE7D57E-9F94-FCA1-719A-1E53B862E3A0}"/>
              </a:ext>
            </a:extLst>
          </p:cNvPr>
          <p:cNvSpPr/>
          <p:nvPr/>
        </p:nvSpPr>
        <p:spPr>
          <a:xfrm>
            <a:off x="803564" y="587423"/>
            <a:ext cx="2355272" cy="437813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單筆光譜</a:t>
            </a:r>
            <a:r>
              <a:rPr lang="en-US" altLang="zh-TW" dirty="0"/>
              <a:t>(1x121)</a:t>
            </a:r>
            <a:endParaRPr lang="zh-TW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D418B82-15E8-0A96-80F3-67DB059B941B}"/>
              </a:ext>
            </a:extLst>
          </p:cNvPr>
          <p:cNvSpPr/>
          <p:nvPr/>
        </p:nvSpPr>
        <p:spPr>
          <a:xfrm>
            <a:off x="6581714" y="1500749"/>
            <a:ext cx="1911927" cy="34812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受試者</a:t>
            </a:r>
            <a:r>
              <a:rPr lang="en-US" altLang="zh-TW" dirty="0"/>
              <a:t>A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2D4D441D-70C8-0CFA-1468-99FB8A73AA44}"/>
              </a:ext>
            </a:extLst>
          </p:cNvPr>
          <p:cNvSpPr/>
          <p:nvPr/>
        </p:nvSpPr>
        <p:spPr>
          <a:xfrm>
            <a:off x="6581713" y="6033629"/>
            <a:ext cx="1911927" cy="34812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受試者</a:t>
            </a:r>
            <a:r>
              <a:rPr lang="en-US" altLang="zh-TW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103553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D7849D-23F4-BCE5-BCC1-63D636ADA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VGG16-AC(500epochs)</a:t>
            </a:r>
            <a:endParaRPr lang="zh-TW" altLang="en-US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A6E046A9-F68F-BBAD-A75D-EA594DE8EEF2}"/>
              </a:ext>
            </a:extLst>
          </p:cNvPr>
          <p:cNvSpPr txBox="1"/>
          <p:nvPr/>
        </p:nvSpPr>
        <p:spPr>
          <a:xfrm>
            <a:off x="838200" y="2552561"/>
            <a:ext cx="27283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F1-Score: 1.0000</a:t>
            </a:r>
          </a:p>
          <a:p>
            <a:r>
              <a:rPr lang="en-US" altLang="zh-TW" dirty="0"/>
              <a:t>Recall: 1.0000</a:t>
            </a:r>
            <a:endParaRPr lang="zh-TW" altLang="en-US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6E16044B-AFBC-60BA-0339-EA5567B29BB2}"/>
              </a:ext>
            </a:extLst>
          </p:cNvPr>
          <p:cNvSpPr txBox="1"/>
          <p:nvPr/>
        </p:nvSpPr>
        <p:spPr>
          <a:xfrm>
            <a:off x="838200" y="2228850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驗證集表現</a:t>
            </a:r>
            <a:r>
              <a:rPr lang="en-US" altLang="zh-TW" dirty="0"/>
              <a:t>: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AF3ADD16-ADFA-CC53-9057-0692103B3052}"/>
              </a:ext>
            </a:extLst>
          </p:cNvPr>
          <p:cNvSpPr txBox="1"/>
          <p:nvPr/>
        </p:nvSpPr>
        <p:spPr>
          <a:xfrm>
            <a:off x="957943" y="1611086"/>
            <a:ext cx="3341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Heatmap</a:t>
            </a:r>
            <a:r>
              <a:rPr lang="zh-TW" altLang="en-US" dirty="0"/>
              <a:t>光譜</a:t>
            </a:r>
            <a:r>
              <a:rPr lang="en-US" altLang="zh-TW" dirty="0"/>
              <a:t>1x121(</a:t>
            </a:r>
            <a:r>
              <a:rPr lang="zh-TW" altLang="en-US" dirty="0"/>
              <a:t>女性</a:t>
            </a:r>
            <a:r>
              <a:rPr lang="en-US" altLang="zh-TW" dirty="0"/>
              <a:t>)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D08096E1-BEC0-9EA1-9EA7-13501B8BE7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419219"/>
              </p:ext>
            </p:extLst>
          </p:nvPr>
        </p:nvGraphicFramePr>
        <p:xfrm>
          <a:off x="6762750" y="912169"/>
          <a:ext cx="2623085" cy="628650"/>
        </p:xfrm>
        <a:graphic>
          <a:graphicData uri="http://schemas.openxmlformats.org/drawingml/2006/table">
            <a:tbl>
              <a:tblPr/>
              <a:tblGrid>
                <a:gridCol w="2623085">
                  <a:extLst>
                    <a:ext uri="{9D8B030D-6E8A-4147-A177-3AD203B41FA5}">
                      <a16:colId xmlns:a16="http://schemas.microsoft.com/office/drawing/2014/main" val="2189918892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異常數</a:t>
                      </a:r>
                      <a:r>
                        <a:rPr lang="en-US" altLang="zh-TW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r>
                        <a:rPr lang="zh-TW" alt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715008"/>
                  </a:ext>
                </a:extLst>
              </a:tr>
              <a:tr h="4985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0" i="0" u="none" strike="noStrike" dirty="0">
                          <a:solidFill>
                            <a:schemeClr val="accent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正常數</a:t>
                      </a:r>
                      <a:r>
                        <a:rPr lang="en-US" altLang="zh-TW" sz="2000" b="0" i="0" u="none" strike="noStrike" dirty="0">
                          <a:solidFill>
                            <a:schemeClr val="accent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r>
                        <a:rPr lang="zh-TW" altLang="en-US" sz="2000" b="0" i="0" u="none" strike="noStrike" dirty="0">
                          <a:solidFill>
                            <a:schemeClr val="accent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2000" b="0" i="0" u="none" strike="noStrike" dirty="0">
                          <a:solidFill>
                            <a:schemeClr val="accent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9222604"/>
                  </a:ext>
                </a:extLst>
              </a:tr>
            </a:tbl>
          </a:graphicData>
        </a:graphic>
      </p:graphicFrame>
      <p:sp>
        <p:nvSpPr>
          <p:cNvPr id="10" name="文字方塊 9">
            <a:extLst>
              <a:ext uri="{FF2B5EF4-FFF2-40B4-BE49-F238E27FC236}">
                <a16:creationId xmlns:a16="http://schemas.microsoft.com/office/drawing/2014/main" id="{03972A4C-3E4F-DD91-858A-29A1B5DFF50A}"/>
              </a:ext>
            </a:extLst>
          </p:cNvPr>
          <p:cNvSpPr txBox="1"/>
          <p:nvPr/>
        </p:nvSpPr>
        <p:spPr>
          <a:xfrm>
            <a:off x="6410325" y="2183229"/>
            <a:ext cx="27283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Learning rate = 0.001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B7A552D-C81F-912C-FD13-F483FBD28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282" y="3314011"/>
            <a:ext cx="5574842" cy="346112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2A137B0-2FCB-1EDA-A5DE-F724B2410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324" y="3193031"/>
            <a:ext cx="5497167" cy="350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90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A503BA8A-A6DB-F67C-8165-2FF093221A39}"/>
              </a:ext>
            </a:extLst>
          </p:cNvPr>
          <p:cNvSpPr txBox="1"/>
          <p:nvPr/>
        </p:nvSpPr>
        <p:spPr>
          <a:xfrm>
            <a:off x="249565" y="1115581"/>
            <a:ext cx="3907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Heatmap</a:t>
            </a:r>
            <a:r>
              <a:rPr lang="zh-TW" altLang="en-US" dirty="0"/>
              <a:t>光譜</a:t>
            </a:r>
            <a:r>
              <a:rPr lang="en-US" altLang="zh-TW" dirty="0"/>
              <a:t>1x121(</a:t>
            </a:r>
            <a:r>
              <a:rPr lang="zh-TW" altLang="en-US" dirty="0"/>
              <a:t>女性</a:t>
            </a:r>
            <a:r>
              <a:rPr lang="en-US" altLang="zh-TW" dirty="0"/>
              <a:t>)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D1BEEA3-A657-EF8A-5BE6-57AA31C330D0}"/>
              </a:ext>
            </a:extLst>
          </p:cNvPr>
          <p:cNvSpPr txBox="1"/>
          <p:nvPr/>
        </p:nvSpPr>
        <p:spPr>
          <a:xfrm>
            <a:off x="161925" y="2143646"/>
            <a:ext cx="609600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600" dirty="0"/>
              <a:t>測試集表現</a:t>
            </a:r>
            <a:r>
              <a:rPr lang="en-US" altLang="zh-TW" sz="1600" dirty="0"/>
              <a:t>:</a:t>
            </a:r>
          </a:p>
          <a:p>
            <a:r>
              <a:rPr lang="en-US" altLang="zh-TW" sz="1600" dirty="0"/>
              <a:t>F1-Score: 0.9028</a:t>
            </a:r>
          </a:p>
          <a:p>
            <a:r>
              <a:rPr lang="en-US" altLang="zh-TW" sz="1600" dirty="0"/>
              <a:t>Recall: 0.9117</a:t>
            </a:r>
          </a:p>
          <a:p>
            <a:r>
              <a:rPr lang="en-US" altLang="zh-TW" sz="1600" dirty="0"/>
              <a:t>              precision    recall  f1-score   support</a:t>
            </a:r>
          </a:p>
          <a:p>
            <a:endParaRPr lang="en-US" altLang="zh-TW" sz="1600" dirty="0"/>
          </a:p>
          <a:p>
            <a:r>
              <a:rPr lang="en-US" altLang="zh-TW" sz="1600" dirty="0"/>
              <a:t>     Class 0       0.56      0.51      0.54       191</a:t>
            </a:r>
          </a:p>
          <a:p>
            <a:r>
              <a:rPr lang="en-US" altLang="zh-TW" sz="1600" dirty="0"/>
              <a:t>     Class 1       0.89      0.91      0.90       861</a:t>
            </a:r>
          </a:p>
          <a:p>
            <a:endParaRPr lang="en-US" altLang="zh-TW" sz="1600" dirty="0"/>
          </a:p>
          <a:p>
            <a:r>
              <a:rPr lang="en-US" altLang="zh-TW" sz="1600" dirty="0"/>
              <a:t>    accuracy                           0.84      1052</a:t>
            </a:r>
          </a:p>
          <a:p>
            <a:r>
              <a:rPr lang="en-US" altLang="zh-TW" sz="1600" dirty="0"/>
              <a:t>   macro avg       0.73      0.71      0.72      1052</a:t>
            </a:r>
          </a:p>
          <a:p>
            <a:r>
              <a:rPr lang="en-US" altLang="zh-TW" sz="1600" dirty="0"/>
              <a:t>weighted avg       0.83      0.84      0.84      1052</a:t>
            </a:r>
            <a:endParaRPr lang="zh-TW" altLang="en-US" sz="1600" dirty="0"/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C3221748-1B47-43C5-9A6A-EE6239923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" y="45051"/>
            <a:ext cx="10515600" cy="1325563"/>
          </a:xfrm>
        </p:spPr>
        <p:txBody>
          <a:bodyPr/>
          <a:lstStyle/>
          <a:p>
            <a:r>
              <a:rPr lang="en-US" altLang="zh-TW" dirty="0"/>
              <a:t>VGG16-AC(500epochs)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B9616B8-E524-53A3-79BA-192BB67AE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483" y="3590196"/>
            <a:ext cx="3981892" cy="323454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EF7936D5-D8D2-4794-0254-7F5F360A9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483" y="306587"/>
            <a:ext cx="4053354" cy="312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89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D7849D-23F4-BCE5-BCC1-63D636ADA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VGG16-AC(500epochs)</a:t>
            </a:r>
            <a:endParaRPr lang="zh-TW" altLang="en-US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A6E046A9-F68F-BBAD-A75D-EA594DE8EEF2}"/>
              </a:ext>
            </a:extLst>
          </p:cNvPr>
          <p:cNvSpPr txBox="1"/>
          <p:nvPr/>
        </p:nvSpPr>
        <p:spPr>
          <a:xfrm>
            <a:off x="838200" y="2552561"/>
            <a:ext cx="27283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F1-Score: 0.9938</a:t>
            </a:r>
          </a:p>
          <a:p>
            <a:r>
              <a:rPr lang="en-US" altLang="zh-TW" dirty="0"/>
              <a:t>Recall: 0.9938</a:t>
            </a:r>
            <a:endParaRPr lang="zh-TW" altLang="en-US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6E16044B-AFBC-60BA-0339-EA5567B29BB2}"/>
              </a:ext>
            </a:extLst>
          </p:cNvPr>
          <p:cNvSpPr txBox="1"/>
          <p:nvPr/>
        </p:nvSpPr>
        <p:spPr>
          <a:xfrm>
            <a:off x="838200" y="2228850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驗證集表現</a:t>
            </a:r>
            <a:r>
              <a:rPr lang="en-US" altLang="zh-TW" dirty="0"/>
              <a:t>: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AF3ADD16-ADFA-CC53-9057-0692103B3052}"/>
              </a:ext>
            </a:extLst>
          </p:cNvPr>
          <p:cNvSpPr txBox="1"/>
          <p:nvPr/>
        </p:nvSpPr>
        <p:spPr>
          <a:xfrm>
            <a:off x="957943" y="1611086"/>
            <a:ext cx="3341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Heatmap</a:t>
            </a:r>
            <a:r>
              <a:rPr lang="zh-TW" altLang="en-US" dirty="0"/>
              <a:t>光譜</a:t>
            </a:r>
            <a:r>
              <a:rPr lang="en-US" altLang="zh-TW" dirty="0"/>
              <a:t>1x121(</a:t>
            </a:r>
            <a:r>
              <a:rPr lang="zh-TW" altLang="en-US" dirty="0"/>
              <a:t>男性</a:t>
            </a:r>
            <a:r>
              <a:rPr lang="en-US" altLang="zh-TW" dirty="0"/>
              <a:t>)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D08096E1-BEC0-9EA1-9EA7-13501B8BE7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591833"/>
              </p:ext>
            </p:extLst>
          </p:nvPr>
        </p:nvGraphicFramePr>
        <p:xfrm>
          <a:off x="6762750" y="912169"/>
          <a:ext cx="2623085" cy="628650"/>
        </p:xfrm>
        <a:graphic>
          <a:graphicData uri="http://schemas.openxmlformats.org/drawingml/2006/table">
            <a:tbl>
              <a:tblPr/>
              <a:tblGrid>
                <a:gridCol w="2623085">
                  <a:extLst>
                    <a:ext uri="{9D8B030D-6E8A-4147-A177-3AD203B41FA5}">
                      <a16:colId xmlns:a16="http://schemas.microsoft.com/office/drawing/2014/main" val="2189918892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異常數</a:t>
                      </a:r>
                      <a:r>
                        <a:rPr lang="en-US" altLang="zh-TW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r>
                        <a:rPr lang="zh-TW" alt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715008"/>
                  </a:ext>
                </a:extLst>
              </a:tr>
              <a:tr h="4985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0" i="0" u="none" strike="noStrike" dirty="0">
                          <a:solidFill>
                            <a:schemeClr val="accent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正常數</a:t>
                      </a:r>
                      <a:r>
                        <a:rPr lang="en-US" altLang="zh-TW" sz="2000" b="0" i="0" u="none" strike="noStrike" dirty="0">
                          <a:solidFill>
                            <a:schemeClr val="accent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r>
                        <a:rPr lang="zh-TW" altLang="en-US" sz="2000" b="0" i="0" u="none" strike="noStrike" dirty="0">
                          <a:solidFill>
                            <a:schemeClr val="accent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2000" b="0" i="0" u="none" strike="noStrike" dirty="0">
                          <a:solidFill>
                            <a:schemeClr val="accent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9222604"/>
                  </a:ext>
                </a:extLst>
              </a:tr>
            </a:tbl>
          </a:graphicData>
        </a:graphic>
      </p:graphicFrame>
      <p:sp>
        <p:nvSpPr>
          <p:cNvPr id="10" name="文字方塊 9">
            <a:extLst>
              <a:ext uri="{FF2B5EF4-FFF2-40B4-BE49-F238E27FC236}">
                <a16:creationId xmlns:a16="http://schemas.microsoft.com/office/drawing/2014/main" id="{03972A4C-3E4F-DD91-858A-29A1B5DFF50A}"/>
              </a:ext>
            </a:extLst>
          </p:cNvPr>
          <p:cNvSpPr txBox="1"/>
          <p:nvPr/>
        </p:nvSpPr>
        <p:spPr>
          <a:xfrm>
            <a:off x="6410325" y="2183229"/>
            <a:ext cx="27283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Learning rate = 0.001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60B4E58-7BD9-9828-1223-896493E06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62" y="3226379"/>
            <a:ext cx="5660138" cy="3412453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C3F3E567-1BD1-7216-BA6E-1425598AB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565" y="3124800"/>
            <a:ext cx="5660138" cy="365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54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A503BA8A-A6DB-F67C-8165-2FF093221A39}"/>
              </a:ext>
            </a:extLst>
          </p:cNvPr>
          <p:cNvSpPr txBox="1"/>
          <p:nvPr/>
        </p:nvSpPr>
        <p:spPr>
          <a:xfrm>
            <a:off x="249565" y="1115581"/>
            <a:ext cx="3907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Heatmap</a:t>
            </a:r>
            <a:r>
              <a:rPr lang="zh-TW" altLang="en-US" dirty="0"/>
              <a:t>光譜</a:t>
            </a:r>
            <a:r>
              <a:rPr lang="en-US" altLang="zh-TW" dirty="0"/>
              <a:t>1x121(</a:t>
            </a:r>
            <a:r>
              <a:rPr lang="zh-TW" altLang="en-US" dirty="0"/>
              <a:t>男性</a:t>
            </a:r>
            <a:r>
              <a:rPr lang="en-US" altLang="zh-TW" dirty="0"/>
              <a:t>)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D1BEEA3-A657-EF8A-5BE6-57AA31C330D0}"/>
              </a:ext>
            </a:extLst>
          </p:cNvPr>
          <p:cNvSpPr txBox="1"/>
          <p:nvPr/>
        </p:nvSpPr>
        <p:spPr>
          <a:xfrm>
            <a:off x="161925" y="2143646"/>
            <a:ext cx="609600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600" dirty="0"/>
              <a:t>測試集表現</a:t>
            </a:r>
            <a:r>
              <a:rPr lang="en-US" altLang="zh-TW" sz="1600" dirty="0"/>
              <a:t>:</a:t>
            </a:r>
          </a:p>
          <a:p>
            <a:r>
              <a:rPr lang="en-US" altLang="zh-TW" sz="1600" dirty="0"/>
              <a:t>F1-Score: 0.6168</a:t>
            </a:r>
          </a:p>
          <a:p>
            <a:r>
              <a:rPr lang="en-US" altLang="zh-TW" sz="1600" dirty="0"/>
              <a:t>Recall: 0.4995</a:t>
            </a:r>
          </a:p>
          <a:p>
            <a:r>
              <a:rPr lang="en-US" altLang="zh-TW" sz="1600" dirty="0"/>
              <a:t>              precision    recall  f1-score   support</a:t>
            </a:r>
          </a:p>
          <a:p>
            <a:endParaRPr lang="en-US" altLang="zh-TW" sz="1600" dirty="0"/>
          </a:p>
          <a:p>
            <a:r>
              <a:rPr lang="en-US" altLang="zh-TW" sz="1600" dirty="0"/>
              <a:t>     Class 0       0.17      0.47      0.25       227</a:t>
            </a:r>
          </a:p>
          <a:p>
            <a:r>
              <a:rPr lang="en-US" altLang="zh-TW" sz="1600" dirty="0"/>
              <a:t>     Class 1       0.81      0.50      0.62      1007</a:t>
            </a:r>
          </a:p>
          <a:p>
            <a:endParaRPr lang="en-US" altLang="zh-TW" sz="1600" dirty="0"/>
          </a:p>
          <a:p>
            <a:r>
              <a:rPr lang="en-US" altLang="zh-TW" sz="1600" dirty="0"/>
              <a:t>    accuracy                           0.49      1234</a:t>
            </a:r>
          </a:p>
          <a:p>
            <a:r>
              <a:rPr lang="en-US" altLang="zh-TW" sz="1600" dirty="0"/>
              <a:t>   macro avg       0.49      0.48      0.44      1234</a:t>
            </a:r>
          </a:p>
          <a:p>
            <a:r>
              <a:rPr lang="en-US" altLang="zh-TW" sz="1600" dirty="0"/>
              <a:t>weighted avg       0.69      0.49      0.55      1234</a:t>
            </a:r>
            <a:endParaRPr lang="zh-TW" altLang="en-US" sz="1600" dirty="0"/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C3221748-1B47-43C5-9A6A-EE6239923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" y="45051"/>
            <a:ext cx="10515600" cy="1325563"/>
          </a:xfrm>
        </p:spPr>
        <p:txBody>
          <a:bodyPr/>
          <a:lstStyle/>
          <a:p>
            <a:r>
              <a:rPr lang="en-US" altLang="zh-TW" dirty="0"/>
              <a:t>VGG16-AC(500epochs)</a:t>
            </a: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2EEEE81-5473-D93C-5FF3-277C9B2BD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921" y="3609058"/>
            <a:ext cx="4222430" cy="3248941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FC7B50F0-A6B9-0DF3-91CD-7BE46D08E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922" y="45051"/>
            <a:ext cx="4570292" cy="360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54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A5BDFA-10A8-130E-3D47-3CACD4CEE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年齡分割討論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337F480-60D7-5820-C0B6-5651C0CE2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73" y="1367651"/>
            <a:ext cx="5546725" cy="335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59300BF-D7E9-C251-DCAB-EBB1F5009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734" y="309114"/>
            <a:ext cx="5045982" cy="311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F4D10BD-3D3C-1FD4-54FF-028708EB7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733" y="3657600"/>
            <a:ext cx="5045983" cy="311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D08CB67C-9DF6-AF83-C989-6643939D7A68}"/>
              </a:ext>
            </a:extLst>
          </p:cNvPr>
          <p:cNvSpPr txBox="1"/>
          <p:nvPr/>
        </p:nvSpPr>
        <p:spPr>
          <a:xfrm>
            <a:off x="5105945" y="30386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103</a:t>
            </a:r>
            <a:r>
              <a:rPr lang="zh-TW" altLang="en-US" sz="180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人</a:t>
            </a:r>
            <a:endParaRPr lang="en-US" altLang="zh-TW" sz="1800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Arial" panose="020B0604020202020204" pitchFamily="34" charset="0"/>
              </a:rPr>
              <a:t>約</a:t>
            </a:r>
            <a:r>
              <a:rPr lang="en-US" altLang="zh-TW" dirty="0">
                <a:solidFill>
                  <a:srgbClr val="FF0000"/>
                </a:solidFill>
                <a:latin typeface="Arial" panose="020B0604020202020204" pitchFamily="34" charset="0"/>
              </a:rPr>
              <a:t>2060</a:t>
            </a:r>
            <a:r>
              <a:rPr lang="zh-TW" altLang="en-US" dirty="0">
                <a:solidFill>
                  <a:srgbClr val="FF0000"/>
                </a:solidFill>
                <a:latin typeface="Arial" panose="020B0604020202020204" pitchFamily="34" charset="0"/>
              </a:rPr>
              <a:t>筆資料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B34887E0-4589-7881-DEC9-A1192B5D9580}"/>
              </a:ext>
            </a:extLst>
          </p:cNvPr>
          <p:cNvSpPr txBox="1"/>
          <p:nvPr/>
        </p:nvSpPr>
        <p:spPr>
          <a:xfrm>
            <a:off x="4991100" y="5138840"/>
            <a:ext cx="17493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69</a:t>
            </a:r>
            <a:r>
              <a:rPr lang="zh-TW" altLang="en-US" sz="180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人</a:t>
            </a:r>
            <a:endParaRPr lang="en-US" altLang="zh-TW" sz="1800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約</a:t>
            </a:r>
            <a:r>
              <a:rPr lang="en-US" altLang="zh-TW" dirty="0">
                <a:solidFill>
                  <a:srgbClr val="FF0000"/>
                </a:solidFill>
              </a:rPr>
              <a:t>1380</a:t>
            </a:r>
            <a:r>
              <a:rPr lang="zh-TW" altLang="en-US" dirty="0">
                <a:solidFill>
                  <a:srgbClr val="FF0000"/>
                </a:solidFill>
              </a:rPr>
              <a:t>筆資料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D0DDEEC-E71A-0C3B-0B3C-49F6AA9D2D28}"/>
              </a:ext>
            </a:extLst>
          </p:cNvPr>
          <p:cNvSpPr txBox="1"/>
          <p:nvPr/>
        </p:nvSpPr>
        <p:spPr>
          <a:xfrm>
            <a:off x="0" y="176859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172</a:t>
            </a:r>
            <a:r>
              <a:rPr lang="zh-TW" altLang="en-US" sz="180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人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356EA0E8-D367-889B-4F66-2C622C5AA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84" y="4586695"/>
            <a:ext cx="3543300" cy="219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527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D2DBCD8-3624-A01C-ACE4-E59A583730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4128" y="3624942"/>
            <a:ext cx="3539453" cy="2684417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31BAA5C-325B-0946-295D-11721FB10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916" y="502919"/>
            <a:ext cx="3727963" cy="2926079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06725B6F-1057-C41B-AC43-0F04C8051ECC}"/>
              </a:ext>
            </a:extLst>
          </p:cNvPr>
          <p:cNvSpPr txBox="1"/>
          <p:nvPr/>
        </p:nvSpPr>
        <p:spPr>
          <a:xfrm>
            <a:off x="827040" y="2899176"/>
            <a:ext cx="609708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dirty="0"/>
              <a:t>測試集表現</a:t>
            </a:r>
            <a:r>
              <a:rPr lang="en-US" altLang="zh-TW" sz="1800" dirty="0"/>
              <a:t>:</a:t>
            </a:r>
          </a:p>
          <a:p>
            <a:r>
              <a:rPr lang="zh-TW" altLang="en-US" dirty="0"/>
              <a:t>F1-Score: 0.7625</a:t>
            </a:r>
          </a:p>
          <a:p>
            <a:r>
              <a:rPr lang="zh-TW" altLang="en-US" dirty="0"/>
              <a:t>Recall: 0.9162</a:t>
            </a:r>
          </a:p>
          <a:p>
            <a:r>
              <a:rPr lang="zh-TW" altLang="en-US" dirty="0"/>
              <a:t>              precision    recall  f1-score   support</a:t>
            </a:r>
          </a:p>
          <a:p>
            <a:endParaRPr lang="zh-TW" altLang="en-US" dirty="0"/>
          </a:p>
          <a:p>
            <a:r>
              <a:rPr lang="zh-TW" altLang="en-US" dirty="0"/>
              <a:t>     Class 0       0.86      0.51      0.64       191</a:t>
            </a:r>
          </a:p>
          <a:p>
            <a:r>
              <a:rPr lang="zh-TW" altLang="en-US" dirty="0"/>
              <a:t>     Class 1       0.65      0.92      0.76       191</a:t>
            </a:r>
          </a:p>
          <a:p>
            <a:endParaRPr lang="zh-TW" altLang="en-US" dirty="0"/>
          </a:p>
          <a:p>
            <a:r>
              <a:rPr lang="zh-TW" altLang="en-US" dirty="0"/>
              <a:t>    accuracy                           0.71       382</a:t>
            </a:r>
          </a:p>
          <a:p>
            <a:r>
              <a:rPr lang="zh-TW" altLang="en-US" dirty="0"/>
              <a:t>   macro avg       0.76      0.71      0.70       382</a:t>
            </a:r>
          </a:p>
          <a:p>
            <a:r>
              <a:rPr lang="zh-TW" altLang="en-US" dirty="0"/>
              <a:t>weighted avg       0.76      0.71      0.70       382</a:t>
            </a:r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140709E7-309E-AD6A-5BEE-3D2EE9687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" y="45051"/>
            <a:ext cx="10515600" cy="1325563"/>
          </a:xfrm>
        </p:spPr>
        <p:txBody>
          <a:bodyPr/>
          <a:lstStyle/>
          <a:p>
            <a:r>
              <a:rPr lang="en-US" altLang="zh-TW" dirty="0"/>
              <a:t>VGG16-AC(500epochs)</a:t>
            </a:r>
            <a:endParaRPr lang="zh-TW" altLang="en-US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DEE2F847-BA09-122A-0D53-3D19C23DFAB9}"/>
              </a:ext>
            </a:extLst>
          </p:cNvPr>
          <p:cNvSpPr txBox="1"/>
          <p:nvPr/>
        </p:nvSpPr>
        <p:spPr>
          <a:xfrm>
            <a:off x="957943" y="1611086"/>
            <a:ext cx="3341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Heatmap</a:t>
            </a:r>
            <a:r>
              <a:rPr lang="zh-TW" altLang="en-US" dirty="0"/>
              <a:t>光譜</a:t>
            </a:r>
            <a:r>
              <a:rPr lang="en-US" altLang="zh-TW" dirty="0"/>
              <a:t>1x121(</a:t>
            </a:r>
            <a:r>
              <a:rPr lang="zh-TW" altLang="en-US" dirty="0"/>
              <a:t>女性</a:t>
            </a:r>
            <a:r>
              <a:rPr lang="en-US" altLang="zh-TW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92803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D7849D-23F4-BCE5-BCC1-63D636ADA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VGG16-AC(500epochs)</a:t>
            </a:r>
            <a:endParaRPr lang="zh-TW" altLang="en-US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A6E046A9-F68F-BBAD-A75D-EA594DE8EEF2}"/>
              </a:ext>
            </a:extLst>
          </p:cNvPr>
          <p:cNvSpPr txBox="1"/>
          <p:nvPr/>
        </p:nvSpPr>
        <p:spPr>
          <a:xfrm>
            <a:off x="838200" y="2552561"/>
            <a:ext cx="27283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F1-Score: 0.9915</a:t>
            </a:r>
          </a:p>
          <a:p>
            <a:r>
              <a:rPr lang="en-US" altLang="zh-TW" dirty="0"/>
              <a:t>Recall: 0.9831</a:t>
            </a:r>
            <a:endParaRPr lang="zh-TW" altLang="en-US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6E16044B-AFBC-60BA-0339-EA5567B29BB2}"/>
              </a:ext>
            </a:extLst>
          </p:cNvPr>
          <p:cNvSpPr txBox="1"/>
          <p:nvPr/>
        </p:nvSpPr>
        <p:spPr>
          <a:xfrm>
            <a:off x="838200" y="2228850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驗證集表現</a:t>
            </a:r>
            <a:r>
              <a:rPr lang="en-US" altLang="zh-TW" dirty="0"/>
              <a:t>: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AF3ADD16-ADFA-CC53-9057-0692103B3052}"/>
              </a:ext>
            </a:extLst>
          </p:cNvPr>
          <p:cNvSpPr txBox="1"/>
          <p:nvPr/>
        </p:nvSpPr>
        <p:spPr>
          <a:xfrm>
            <a:off x="957943" y="1611086"/>
            <a:ext cx="3341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Heatmap</a:t>
            </a:r>
            <a:r>
              <a:rPr lang="zh-TW" altLang="en-US" dirty="0"/>
              <a:t>光譜</a:t>
            </a:r>
            <a:r>
              <a:rPr lang="en-US" altLang="zh-TW" dirty="0"/>
              <a:t>1x121(</a:t>
            </a:r>
            <a:r>
              <a:rPr lang="zh-TW" altLang="en-US" dirty="0"/>
              <a:t>女性</a:t>
            </a:r>
            <a:r>
              <a:rPr lang="en-US" altLang="zh-TW" dirty="0"/>
              <a:t>)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D08096E1-BEC0-9EA1-9EA7-13501B8BE7F9}"/>
              </a:ext>
            </a:extLst>
          </p:cNvPr>
          <p:cNvGraphicFramePr>
            <a:graphicFrameLocks noGrp="1"/>
          </p:cNvGraphicFramePr>
          <p:nvPr/>
        </p:nvGraphicFramePr>
        <p:xfrm>
          <a:off x="6762750" y="912169"/>
          <a:ext cx="2623085" cy="628650"/>
        </p:xfrm>
        <a:graphic>
          <a:graphicData uri="http://schemas.openxmlformats.org/drawingml/2006/table">
            <a:tbl>
              <a:tblPr/>
              <a:tblGrid>
                <a:gridCol w="2623085">
                  <a:extLst>
                    <a:ext uri="{9D8B030D-6E8A-4147-A177-3AD203B41FA5}">
                      <a16:colId xmlns:a16="http://schemas.microsoft.com/office/drawing/2014/main" val="2189918892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異常數</a:t>
                      </a:r>
                      <a:r>
                        <a:rPr lang="en-US" altLang="zh-TW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r>
                        <a:rPr lang="zh-TW" alt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715008"/>
                  </a:ext>
                </a:extLst>
              </a:tr>
              <a:tr h="4985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0" i="0" u="none" strike="noStrike" dirty="0">
                          <a:solidFill>
                            <a:schemeClr val="accent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正常數</a:t>
                      </a:r>
                      <a:r>
                        <a:rPr lang="en-US" altLang="zh-TW" sz="2000" b="0" i="0" u="none" strike="noStrike" dirty="0">
                          <a:solidFill>
                            <a:schemeClr val="accent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r>
                        <a:rPr lang="zh-TW" altLang="en-US" sz="2000" b="0" i="0" u="none" strike="noStrike" dirty="0">
                          <a:solidFill>
                            <a:schemeClr val="accent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2000" b="0" i="0" u="none" strike="noStrike" dirty="0">
                          <a:solidFill>
                            <a:schemeClr val="accent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9222604"/>
                  </a:ext>
                </a:extLst>
              </a:tr>
            </a:tbl>
          </a:graphicData>
        </a:graphic>
      </p:graphicFrame>
      <p:sp>
        <p:nvSpPr>
          <p:cNvPr id="9" name="文字方塊 8">
            <a:extLst>
              <a:ext uri="{FF2B5EF4-FFF2-40B4-BE49-F238E27FC236}">
                <a16:creationId xmlns:a16="http://schemas.microsoft.com/office/drawing/2014/main" id="{E8C17200-BE0E-A0DB-6571-E9CC32C7083D}"/>
              </a:ext>
            </a:extLst>
          </p:cNvPr>
          <p:cNvSpPr txBox="1"/>
          <p:nvPr/>
        </p:nvSpPr>
        <p:spPr>
          <a:xfrm>
            <a:off x="6410325" y="2183229"/>
            <a:ext cx="27283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Learning rate = 0.001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295064F-1F76-2FAB-CBAB-93F5B10DA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42" y="3286581"/>
            <a:ext cx="5488935" cy="338893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507BA81-12C7-5157-D22A-F56BA86F9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601" y="3286579"/>
            <a:ext cx="5330832" cy="338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59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A503BA8A-A6DB-F67C-8165-2FF093221A39}"/>
              </a:ext>
            </a:extLst>
          </p:cNvPr>
          <p:cNvSpPr txBox="1"/>
          <p:nvPr/>
        </p:nvSpPr>
        <p:spPr>
          <a:xfrm>
            <a:off x="616533" y="1968300"/>
            <a:ext cx="3907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Heatmap</a:t>
            </a:r>
            <a:r>
              <a:rPr lang="zh-TW" altLang="en-US" dirty="0"/>
              <a:t>光譜</a:t>
            </a:r>
            <a:r>
              <a:rPr lang="en-US" altLang="zh-TW" dirty="0"/>
              <a:t>1x121(</a:t>
            </a:r>
            <a:r>
              <a:rPr lang="zh-TW" altLang="en-US" dirty="0"/>
              <a:t>女性</a:t>
            </a:r>
            <a:r>
              <a:rPr lang="en-US" altLang="zh-TW" dirty="0"/>
              <a:t>)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D1BEEA3-A657-EF8A-5BE6-57AA31C330D0}"/>
              </a:ext>
            </a:extLst>
          </p:cNvPr>
          <p:cNvSpPr txBox="1"/>
          <p:nvPr/>
        </p:nvSpPr>
        <p:spPr>
          <a:xfrm>
            <a:off x="616533" y="3063083"/>
            <a:ext cx="502009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測試集表現</a:t>
            </a:r>
            <a:r>
              <a:rPr lang="en-US" altLang="zh-TW" dirty="0"/>
              <a:t>:</a:t>
            </a:r>
          </a:p>
          <a:p>
            <a:r>
              <a:rPr lang="en-US" altLang="zh-TW" dirty="0"/>
              <a:t>F1-Score: 0.9009</a:t>
            </a:r>
          </a:p>
          <a:p>
            <a:r>
              <a:rPr lang="en-US" altLang="zh-TW" dirty="0"/>
              <a:t>Recall: 0.9082</a:t>
            </a:r>
          </a:p>
          <a:p>
            <a:r>
              <a:rPr lang="en-US" altLang="zh-TW" dirty="0"/>
              <a:t>              precision    recall  f1-score   support</a:t>
            </a:r>
          </a:p>
          <a:p>
            <a:endParaRPr lang="en-US" altLang="zh-TW" dirty="0"/>
          </a:p>
          <a:p>
            <a:r>
              <a:rPr lang="en-US" altLang="zh-TW" dirty="0"/>
              <a:t>     Class 0       0.55      0.51      0.53       191</a:t>
            </a:r>
          </a:p>
          <a:p>
            <a:r>
              <a:rPr lang="en-US" altLang="zh-TW" dirty="0"/>
              <a:t>     Class 1       0.89      0.91      0.90       861</a:t>
            </a:r>
          </a:p>
          <a:p>
            <a:endParaRPr lang="en-US" altLang="zh-TW" dirty="0"/>
          </a:p>
          <a:p>
            <a:r>
              <a:rPr lang="en-US" altLang="zh-TW" dirty="0"/>
              <a:t>    accuracy                           0.84      1052</a:t>
            </a:r>
          </a:p>
          <a:p>
            <a:r>
              <a:rPr lang="en-US" altLang="zh-TW" dirty="0"/>
              <a:t>   macro avg       0.72      0.71      0.72      1052</a:t>
            </a:r>
          </a:p>
          <a:p>
            <a:r>
              <a:rPr lang="en-US" altLang="zh-TW" dirty="0"/>
              <a:t>weighted avg       0.83      0.84      0.83      1052</a:t>
            </a:r>
            <a:endParaRPr lang="zh-TW" altLang="en-US" dirty="0"/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C3221748-1B47-43C5-9A6A-EE6239923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/>
              <a:t>VGG16-AC(500epochs)</a:t>
            </a: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6ED2FE4-3E66-1CC1-CC9B-8E34288B5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349" y="60282"/>
            <a:ext cx="4216552" cy="320952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49306B85-9708-1D0F-534E-5BEAC6A3A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492" y="3269809"/>
            <a:ext cx="4434308" cy="353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6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D7849D-23F4-BCE5-BCC1-63D636ADA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VGG16-AC(1000epochs)</a:t>
            </a:r>
            <a:endParaRPr lang="zh-TW" altLang="en-US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A6E046A9-F68F-BBAD-A75D-EA594DE8EEF2}"/>
              </a:ext>
            </a:extLst>
          </p:cNvPr>
          <p:cNvSpPr txBox="1"/>
          <p:nvPr/>
        </p:nvSpPr>
        <p:spPr>
          <a:xfrm>
            <a:off x="838200" y="2552561"/>
            <a:ext cx="27283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F1-Score: 0.8870</a:t>
            </a:r>
          </a:p>
          <a:p>
            <a:r>
              <a:rPr lang="en-US" altLang="zh-TW" dirty="0"/>
              <a:t>Recall: 0.8644</a:t>
            </a:r>
            <a:endParaRPr lang="zh-TW" altLang="en-US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6E16044B-AFBC-60BA-0339-EA5567B29BB2}"/>
              </a:ext>
            </a:extLst>
          </p:cNvPr>
          <p:cNvSpPr txBox="1"/>
          <p:nvPr/>
        </p:nvSpPr>
        <p:spPr>
          <a:xfrm>
            <a:off x="838200" y="2228850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驗證集表現</a:t>
            </a:r>
            <a:r>
              <a:rPr lang="en-US" altLang="zh-TW" dirty="0"/>
              <a:t>: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AF3ADD16-ADFA-CC53-9057-0692103B3052}"/>
              </a:ext>
            </a:extLst>
          </p:cNvPr>
          <p:cNvSpPr txBox="1"/>
          <p:nvPr/>
        </p:nvSpPr>
        <p:spPr>
          <a:xfrm>
            <a:off x="957943" y="1611086"/>
            <a:ext cx="3341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Heatmap</a:t>
            </a:r>
            <a:r>
              <a:rPr lang="zh-TW" altLang="en-US" dirty="0"/>
              <a:t>光譜</a:t>
            </a:r>
            <a:r>
              <a:rPr lang="en-US" altLang="zh-TW" dirty="0"/>
              <a:t>1x121(</a:t>
            </a:r>
            <a:r>
              <a:rPr lang="zh-TW" altLang="en-US" dirty="0"/>
              <a:t>女性</a:t>
            </a:r>
            <a:r>
              <a:rPr lang="en-US" altLang="zh-TW" dirty="0"/>
              <a:t>)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D08096E1-BEC0-9EA1-9EA7-13501B8BE7F9}"/>
              </a:ext>
            </a:extLst>
          </p:cNvPr>
          <p:cNvGraphicFramePr>
            <a:graphicFrameLocks noGrp="1"/>
          </p:cNvGraphicFramePr>
          <p:nvPr/>
        </p:nvGraphicFramePr>
        <p:xfrm>
          <a:off x="6762750" y="912169"/>
          <a:ext cx="2623085" cy="628650"/>
        </p:xfrm>
        <a:graphic>
          <a:graphicData uri="http://schemas.openxmlformats.org/drawingml/2006/table">
            <a:tbl>
              <a:tblPr/>
              <a:tblGrid>
                <a:gridCol w="2623085">
                  <a:extLst>
                    <a:ext uri="{9D8B030D-6E8A-4147-A177-3AD203B41FA5}">
                      <a16:colId xmlns:a16="http://schemas.microsoft.com/office/drawing/2014/main" val="2189918892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異常數</a:t>
                      </a:r>
                      <a:r>
                        <a:rPr lang="en-US" altLang="zh-TW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r>
                        <a:rPr lang="zh-TW" alt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715008"/>
                  </a:ext>
                </a:extLst>
              </a:tr>
              <a:tr h="4985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0" i="0" u="none" strike="noStrike" dirty="0">
                          <a:solidFill>
                            <a:schemeClr val="accent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正常數</a:t>
                      </a:r>
                      <a:r>
                        <a:rPr lang="en-US" altLang="zh-TW" sz="2000" b="0" i="0" u="none" strike="noStrike" dirty="0">
                          <a:solidFill>
                            <a:schemeClr val="accent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r>
                        <a:rPr lang="zh-TW" altLang="en-US" sz="2000" b="0" i="0" u="none" strike="noStrike" dirty="0">
                          <a:solidFill>
                            <a:schemeClr val="accent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2000" b="0" i="0" u="none" strike="noStrike" dirty="0">
                          <a:solidFill>
                            <a:schemeClr val="accent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9222604"/>
                  </a:ext>
                </a:extLst>
              </a:tr>
            </a:tbl>
          </a:graphicData>
        </a:graphic>
      </p:graphicFrame>
      <p:pic>
        <p:nvPicPr>
          <p:cNvPr id="4" name="圖片 3">
            <a:extLst>
              <a:ext uri="{FF2B5EF4-FFF2-40B4-BE49-F238E27FC236}">
                <a16:creationId xmlns:a16="http://schemas.microsoft.com/office/drawing/2014/main" id="{B9614071-06D6-1D88-D7AD-ED05D596C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81" y="3475237"/>
            <a:ext cx="4997638" cy="309322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C5DF3EB7-C77B-A00E-2AB5-6B693818E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455" y="3475238"/>
            <a:ext cx="6837478" cy="2887462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284A3C50-BCEB-F654-AEF5-0E5BA15608A9}"/>
              </a:ext>
            </a:extLst>
          </p:cNvPr>
          <p:cNvSpPr txBox="1"/>
          <p:nvPr/>
        </p:nvSpPr>
        <p:spPr>
          <a:xfrm>
            <a:off x="6410325" y="2183229"/>
            <a:ext cx="27283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Learning rate = 0.001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4161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A503BA8A-A6DB-F67C-8165-2FF093221A39}"/>
              </a:ext>
            </a:extLst>
          </p:cNvPr>
          <p:cNvSpPr txBox="1"/>
          <p:nvPr/>
        </p:nvSpPr>
        <p:spPr>
          <a:xfrm>
            <a:off x="616533" y="1968300"/>
            <a:ext cx="3907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Heatmap</a:t>
            </a:r>
            <a:r>
              <a:rPr lang="zh-TW" altLang="en-US" dirty="0"/>
              <a:t>光譜</a:t>
            </a:r>
            <a:r>
              <a:rPr lang="en-US" altLang="zh-TW" dirty="0"/>
              <a:t>1x121(</a:t>
            </a:r>
            <a:r>
              <a:rPr lang="zh-TW" altLang="en-US" dirty="0"/>
              <a:t>女性</a:t>
            </a:r>
            <a:r>
              <a:rPr lang="en-US" altLang="zh-TW" dirty="0"/>
              <a:t>)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D1BEEA3-A657-EF8A-5BE6-57AA31C330D0}"/>
              </a:ext>
            </a:extLst>
          </p:cNvPr>
          <p:cNvSpPr txBox="1"/>
          <p:nvPr/>
        </p:nvSpPr>
        <p:spPr>
          <a:xfrm>
            <a:off x="613941" y="3089208"/>
            <a:ext cx="6096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測試集表現</a:t>
            </a:r>
            <a:r>
              <a:rPr lang="en-US" altLang="zh-TW" dirty="0"/>
              <a:t>:</a:t>
            </a:r>
          </a:p>
          <a:p>
            <a:r>
              <a:rPr lang="en-US" altLang="zh-TW" dirty="0"/>
              <a:t>F1-Score: 0.7336</a:t>
            </a:r>
          </a:p>
          <a:p>
            <a:r>
              <a:rPr lang="en-US" altLang="zh-TW" dirty="0"/>
              <a:t>Recall: 0.6318</a:t>
            </a:r>
          </a:p>
          <a:p>
            <a:r>
              <a:rPr lang="en-US" altLang="zh-TW" dirty="0"/>
              <a:t>              precision    recall  f1-score   support</a:t>
            </a:r>
          </a:p>
          <a:p>
            <a:endParaRPr lang="en-US" altLang="zh-TW" dirty="0"/>
          </a:p>
          <a:p>
            <a:r>
              <a:rPr lang="en-US" altLang="zh-TW" dirty="0"/>
              <a:t>     Class 0       0.26      0.59      0.36       191</a:t>
            </a:r>
          </a:p>
          <a:p>
            <a:r>
              <a:rPr lang="en-US" altLang="zh-TW" dirty="0"/>
              <a:t>     Class 1       0.87      0.63      0.73       861</a:t>
            </a:r>
          </a:p>
          <a:p>
            <a:endParaRPr lang="en-US" altLang="zh-TW" dirty="0"/>
          </a:p>
          <a:p>
            <a:r>
              <a:rPr lang="en-US" altLang="zh-TW" dirty="0"/>
              <a:t>    accuracy                           0.62      1052</a:t>
            </a:r>
          </a:p>
          <a:p>
            <a:r>
              <a:rPr lang="en-US" altLang="zh-TW" dirty="0"/>
              <a:t>   macro avg       0.57      0.61      0.55      1052</a:t>
            </a:r>
          </a:p>
          <a:p>
            <a:r>
              <a:rPr lang="en-US" altLang="zh-TW" dirty="0"/>
              <a:t>weighted avg       0.76      0.62      0.67      1052</a:t>
            </a:r>
            <a:endParaRPr lang="zh-TW" altLang="en-US" dirty="0"/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C3221748-1B47-43C5-9A6A-EE6239923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/>
              <a:t>VGG16-AC(1000epochs)</a:t>
            </a: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5266A6B-7533-77CA-A440-3C30DF92B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512" y="2337631"/>
            <a:ext cx="5460068" cy="415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0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D7849D-23F4-BCE5-BCC1-63D636ADA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VGG16-AC(500epochs)</a:t>
            </a:r>
            <a:endParaRPr lang="zh-TW" altLang="en-US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A6E046A9-F68F-BBAD-A75D-EA594DE8EEF2}"/>
              </a:ext>
            </a:extLst>
          </p:cNvPr>
          <p:cNvSpPr txBox="1"/>
          <p:nvPr/>
        </p:nvSpPr>
        <p:spPr>
          <a:xfrm>
            <a:off x="838200" y="2552561"/>
            <a:ext cx="27283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F1-Score: 0.8333</a:t>
            </a:r>
          </a:p>
          <a:p>
            <a:r>
              <a:rPr lang="en-US" altLang="zh-TW" dirty="0"/>
              <a:t>Recall: 0.7627</a:t>
            </a:r>
            <a:endParaRPr lang="zh-TW" altLang="en-US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6E16044B-AFBC-60BA-0339-EA5567B29BB2}"/>
              </a:ext>
            </a:extLst>
          </p:cNvPr>
          <p:cNvSpPr txBox="1"/>
          <p:nvPr/>
        </p:nvSpPr>
        <p:spPr>
          <a:xfrm>
            <a:off x="838200" y="2228850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驗證集表現</a:t>
            </a:r>
            <a:r>
              <a:rPr lang="en-US" altLang="zh-TW" dirty="0"/>
              <a:t>: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AF3ADD16-ADFA-CC53-9057-0692103B3052}"/>
              </a:ext>
            </a:extLst>
          </p:cNvPr>
          <p:cNvSpPr txBox="1"/>
          <p:nvPr/>
        </p:nvSpPr>
        <p:spPr>
          <a:xfrm>
            <a:off x="957943" y="1611086"/>
            <a:ext cx="3341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Heatmap</a:t>
            </a:r>
            <a:r>
              <a:rPr lang="zh-TW" altLang="en-US" dirty="0"/>
              <a:t>光譜</a:t>
            </a:r>
            <a:r>
              <a:rPr lang="en-US" altLang="zh-TW" dirty="0"/>
              <a:t>1x121(</a:t>
            </a:r>
            <a:r>
              <a:rPr lang="zh-TW" altLang="en-US" dirty="0"/>
              <a:t>女性</a:t>
            </a:r>
            <a:r>
              <a:rPr lang="en-US" altLang="zh-TW" dirty="0"/>
              <a:t>)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D08096E1-BEC0-9EA1-9EA7-13501B8BE7F9}"/>
              </a:ext>
            </a:extLst>
          </p:cNvPr>
          <p:cNvGraphicFramePr>
            <a:graphicFrameLocks noGrp="1"/>
          </p:cNvGraphicFramePr>
          <p:nvPr/>
        </p:nvGraphicFramePr>
        <p:xfrm>
          <a:off x="6762750" y="912169"/>
          <a:ext cx="2623085" cy="628650"/>
        </p:xfrm>
        <a:graphic>
          <a:graphicData uri="http://schemas.openxmlformats.org/drawingml/2006/table">
            <a:tbl>
              <a:tblPr/>
              <a:tblGrid>
                <a:gridCol w="2623085">
                  <a:extLst>
                    <a:ext uri="{9D8B030D-6E8A-4147-A177-3AD203B41FA5}">
                      <a16:colId xmlns:a16="http://schemas.microsoft.com/office/drawing/2014/main" val="2189918892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異常數</a:t>
                      </a:r>
                      <a:r>
                        <a:rPr lang="en-US" altLang="zh-TW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r>
                        <a:rPr lang="zh-TW" alt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715008"/>
                  </a:ext>
                </a:extLst>
              </a:tr>
              <a:tr h="4985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0" i="0" u="none" strike="noStrike" dirty="0">
                          <a:solidFill>
                            <a:schemeClr val="accent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正常數</a:t>
                      </a:r>
                      <a:r>
                        <a:rPr lang="en-US" altLang="zh-TW" sz="2000" b="0" i="0" u="none" strike="noStrike" dirty="0">
                          <a:solidFill>
                            <a:schemeClr val="accent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r>
                        <a:rPr lang="zh-TW" altLang="en-US" sz="2000" b="0" i="0" u="none" strike="noStrike" dirty="0">
                          <a:solidFill>
                            <a:schemeClr val="accent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2000" b="0" i="0" u="none" strike="noStrike" dirty="0">
                          <a:solidFill>
                            <a:schemeClr val="accent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9222604"/>
                  </a:ext>
                </a:extLst>
              </a:tr>
            </a:tbl>
          </a:graphicData>
        </a:graphic>
      </p:graphicFrame>
      <p:pic>
        <p:nvPicPr>
          <p:cNvPr id="5" name="圖片 4">
            <a:extLst>
              <a:ext uri="{FF2B5EF4-FFF2-40B4-BE49-F238E27FC236}">
                <a16:creationId xmlns:a16="http://schemas.microsoft.com/office/drawing/2014/main" id="{F825D087-D112-2E91-2784-589992832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98" y="3151419"/>
            <a:ext cx="5601952" cy="349551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3C9A727-71AB-CC54-8A8A-BA7D93353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957" y="3198892"/>
            <a:ext cx="5605262" cy="3584991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C7C96B62-01B9-E9D1-4135-D6770978780A}"/>
              </a:ext>
            </a:extLst>
          </p:cNvPr>
          <p:cNvSpPr txBox="1"/>
          <p:nvPr/>
        </p:nvSpPr>
        <p:spPr>
          <a:xfrm>
            <a:off x="6410325" y="2183229"/>
            <a:ext cx="27283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Learning rate = 0.002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08872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A503BA8A-A6DB-F67C-8165-2FF093221A39}"/>
              </a:ext>
            </a:extLst>
          </p:cNvPr>
          <p:cNvSpPr txBox="1"/>
          <p:nvPr/>
        </p:nvSpPr>
        <p:spPr>
          <a:xfrm>
            <a:off x="616533" y="1968300"/>
            <a:ext cx="3907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Heatmap</a:t>
            </a:r>
            <a:r>
              <a:rPr lang="zh-TW" altLang="en-US" dirty="0"/>
              <a:t>光譜</a:t>
            </a:r>
            <a:r>
              <a:rPr lang="en-US" altLang="zh-TW" dirty="0"/>
              <a:t>1x121(</a:t>
            </a:r>
            <a:r>
              <a:rPr lang="zh-TW" altLang="en-US" dirty="0"/>
              <a:t>女性</a:t>
            </a:r>
            <a:r>
              <a:rPr lang="en-US" altLang="zh-TW" dirty="0"/>
              <a:t>)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D1BEEA3-A657-EF8A-5BE6-57AA31C330D0}"/>
              </a:ext>
            </a:extLst>
          </p:cNvPr>
          <p:cNvSpPr txBox="1"/>
          <p:nvPr/>
        </p:nvSpPr>
        <p:spPr>
          <a:xfrm>
            <a:off x="471066" y="3089208"/>
            <a:ext cx="6096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測試集表現</a:t>
            </a:r>
            <a:r>
              <a:rPr lang="en-US" altLang="zh-TW" dirty="0"/>
              <a:t>:</a:t>
            </a:r>
          </a:p>
          <a:p>
            <a:r>
              <a:rPr lang="en-US" altLang="zh-TW" dirty="0"/>
              <a:t>F1-Score: 0.7293</a:t>
            </a:r>
          </a:p>
          <a:p>
            <a:r>
              <a:rPr lang="en-US" altLang="zh-TW" dirty="0"/>
              <a:t>Recall: 0.6132</a:t>
            </a:r>
          </a:p>
          <a:p>
            <a:r>
              <a:rPr lang="en-US" altLang="zh-TW" dirty="0"/>
              <a:t>              precision    recall  f1-score   support</a:t>
            </a:r>
          </a:p>
          <a:p>
            <a:endParaRPr lang="en-US" altLang="zh-TW" dirty="0"/>
          </a:p>
          <a:p>
            <a:r>
              <a:rPr lang="en-US" altLang="zh-TW" dirty="0"/>
              <a:t>     Class 0       0.28      0.69      0.40       191</a:t>
            </a:r>
          </a:p>
          <a:p>
            <a:r>
              <a:rPr lang="en-US" altLang="zh-TW" dirty="0"/>
              <a:t>     Class 1       0.90      0.61      0.73       861</a:t>
            </a:r>
          </a:p>
          <a:p>
            <a:endParaRPr lang="en-US" altLang="zh-TW" dirty="0"/>
          </a:p>
          <a:p>
            <a:r>
              <a:rPr lang="en-US" altLang="zh-TW" dirty="0"/>
              <a:t>    accuracy                           0.63      1052</a:t>
            </a:r>
          </a:p>
          <a:p>
            <a:r>
              <a:rPr lang="en-US" altLang="zh-TW" dirty="0"/>
              <a:t>   macro avg       0.59      0.65      0.57      1052</a:t>
            </a:r>
          </a:p>
          <a:p>
            <a:r>
              <a:rPr lang="en-US" altLang="zh-TW" dirty="0"/>
              <a:t>weighted avg       0.79      0.63      0.67      1052</a:t>
            </a:r>
            <a:endParaRPr lang="zh-TW" altLang="en-US" dirty="0"/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C3221748-1B47-43C5-9A6A-EE6239923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/>
              <a:t>VGG16-AC(500epochs)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8C7BF9A-4B3E-9378-2FC4-B4B33E344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190" y="2337632"/>
            <a:ext cx="5770848" cy="438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41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D7849D-23F4-BCE5-BCC1-63D636ADA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VGG16-AC(500epochs)</a:t>
            </a:r>
            <a:endParaRPr lang="zh-TW" altLang="en-US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A6E046A9-F68F-BBAD-A75D-EA594DE8EEF2}"/>
              </a:ext>
            </a:extLst>
          </p:cNvPr>
          <p:cNvSpPr txBox="1"/>
          <p:nvPr/>
        </p:nvSpPr>
        <p:spPr>
          <a:xfrm>
            <a:off x="838200" y="2552561"/>
            <a:ext cx="27283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F1-Score: 0.8468</a:t>
            </a:r>
          </a:p>
          <a:p>
            <a:r>
              <a:rPr lang="en-US" altLang="zh-TW" dirty="0"/>
              <a:t>Recall: 0.7966</a:t>
            </a:r>
            <a:endParaRPr lang="zh-TW" altLang="en-US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6E16044B-AFBC-60BA-0339-EA5567B29BB2}"/>
              </a:ext>
            </a:extLst>
          </p:cNvPr>
          <p:cNvSpPr txBox="1"/>
          <p:nvPr/>
        </p:nvSpPr>
        <p:spPr>
          <a:xfrm>
            <a:off x="838200" y="2228850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驗證集表現</a:t>
            </a:r>
            <a:r>
              <a:rPr lang="en-US" altLang="zh-TW" dirty="0"/>
              <a:t>: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AF3ADD16-ADFA-CC53-9057-0692103B3052}"/>
              </a:ext>
            </a:extLst>
          </p:cNvPr>
          <p:cNvSpPr txBox="1"/>
          <p:nvPr/>
        </p:nvSpPr>
        <p:spPr>
          <a:xfrm>
            <a:off x="957943" y="1611086"/>
            <a:ext cx="3341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Heatmap</a:t>
            </a:r>
            <a:r>
              <a:rPr lang="zh-TW" altLang="en-US" dirty="0"/>
              <a:t>光譜</a:t>
            </a:r>
            <a:r>
              <a:rPr lang="en-US" altLang="zh-TW" dirty="0"/>
              <a:t>1x121(</a:t>
            </a:r>
            <a:r>
              <a:rPr lang="zh-TW" altLang="en-US" dirty="0"/>
              <a:t>女性</a:t>
            </a:r>
            <a:r>
              <a:rPr lang="en-US" altLang="zh-TW" dirty="0"/>
              <a:t>)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D08096E1-BEC0-9EA1-9EA7-13501B8BE7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991781"/>
              </p:ext>
            </p:extLst>
          </p:nvPr>
        </p:nvGraphicFramePr>
        <p:xfrm>
          <a:off x="6762750" y="912169"/>
          <a:ext cx="2623085" cy="628650"/>
        </p:xfrm>
        <a:graphic>
          <a:graphicData uri="http://schemas.openxmlformats.org/drawingml/2006/table">
            <a:tbl>
              <a:tblPr/>
              <a:tblGrid>
                <a:gridCol w="2623085">
                  <a:extLst>
                    <a:ext uri="{9D8B030D-6E8A-4147-A177-3AD203B41FA5}">
                      <a16:colId xmlns:a16="http://schemas.microsoft.com/office/drawing/2014/main" val="2189918892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異常數</a:t>
                      </a:r>
                      <a:r>
                        <a:rPr lang="en-US" altLang="zh-TW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r>
                        <a:rPr lang="zh-TW" alt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715008"/>
                  </a:ext>
                </a:extLst>
              </a:tr>
              <a:tr h="4985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0" i="0" u="none" strike="noStrike" dirty="0">
                          <a:solidFill>
                            <a:schemeClr val="accent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正常數</a:t>
                      </a:r>
                      <a:r>
                        <a:rPr lang="en-US" altLang="zh-TW" sz="2000" b="0" i="0" u="none" strike="noStrike" dirty="0">
                          <a:solidFill>
                            <a:schemeClr val="accent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r>
                        <a:rPr lang="zh-TW" altLang="en-US" sz="2000" b="0" i="0" u="none" strike="noStrike" dirty="0">
                          <a:solidFill>
                            <a:schemeClr val="accent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2000" b="0" i="0" u="none" strike="noStrike" dirty="0">
                          <a:solidFill>
                            <a:schemeClr val="accent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9222604"/>
                  </a:ext>
                </a:extLst>
              </a:tr>
            </a:tbl>
          </a:graphicData>
        </a:graphic>
      </p:graphicFrame>
      <p:pic>
        <p:nvPicPr>
          <p:cNvPr id="4" name="圖片 3">
            <a:extLst>
              <a:ext uri="{FF2B5EF4-FFF2-40B4-BE49-F238E27FC236}">
                <a16:creationId xmlns:a16="http://schemas.microsoft.com/office/drawing/2014/main" id="{C4201B55-DED9-7B9C-88B5-498195AB9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35" y="3192967"/>
            <a:ext cx="5475509" cy="359091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8B0EC91-C580-BB5A-C3AC-13A87AF72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958" y="3221660"/>
            <a:ext cx="5574842" cy="3553479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03972A4C-3E4F-DD91-858A-29A1B5DFF50A}"/>
              </a:ext>
            </a:extLst>
          </p:cNvPr>
          <p:cNvSpPr txBox="1"/>
          <p:nvPr/>
        </p:nvSpPr>
        <p:spPr>
          <a:xfrm>
            <a:off x="6410325" y="2183229"/>
            <a:ext cx="27283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Learning rate = 0.0015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1564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A503BA8A-A6DB-F67C-8165-2FF093221A39}"/>
              </a:ext>
            </a:extLst>
          </p:cNvPr>
          <p:cNvSpPr txBox="1"/>
          <p:nvPr/>
        </p:nvSpPr>
        <p:spPr>
          <a:xfrm>
            <a:off x="249565" y="1115581"/>
            <a:ext cx="3907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Heatmap</a:t>
            </a:r>
            <a:r>
              <a:rPr lang="zh-TW" altLang="en-US" dirty="0"/>
              <a:t>光譜</a:t>
            </a:r>
            <a:r>
              <a:rPr lang="en-US" altLang="zh-TW" dirty="0"/>
              <a:t>1x121(</a:t>
            </a:r>
            <a:r>
              <a:rPr lang="zh-TW" altLang="en-US" dirty="0"/>
              <a:t>女性</a:t>
            </a:r>
            <a:r>
              <a:rPr lang="en-US" altLang="zh-TW" dirty="0"/>
              <a:t>)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D1BEEA3-A657-EF8A-5BE6-57AA31C330D0}"/>
              </a:ext>
            </a:extLst>
          </p:cNvPr>
          <p:cNvSpPr txBox="1"/>
          <p:nvPr/>
        </p:nvSpPr>
        <p:spPr>
          <a:xfrm>
            <a:off x="90066" y="1804987"/>
            <a:ext cx="609600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600" dirty="0"/>
              <a:t>測試集表現</a:t>
            </a:r>
            <a:r>
              <a:rPr lang="en-US" altLang="zh-TW" sz="1600" dirty="0"/>
              <a:t>:</a:t>
            </a:r>
          </a:p>
          <a:p>
            <a:r>
              <a:rPr lang="en-US" altLang="zh-TW" sz="1600" dirty="0"/>
              <a:t>F1-Score: 0.7262</a:t>
            </a:r>
          </a:p>
          <a:p>
            <a:r>
              <a:rPr lang="en-US" altLang="zh-TW" sz="1600" dirty="0"/>
              <a:t>Recall: 0.6190</a:t>
            </a:r>
          </a:p>
          <a:p>
            <a:r>
              <a:rPr lang="en-US" altLang="zh-TW" sz="1600" dirty="0"/>
              <a:t>              precision    recall  f1-score   support</a:t>
            </a:r>
          </a:p>
          <a:p>
            <a:endParaRPr lang="en-US" altLang="zh-TW" sz="1600" dirty="0"/>
          </a:p>
          <a:p>
            <a:r>
              <a:rPr lang="en-US" altLang="zh-TW" sz="1600" dirty="0"/>
              <a:t>     Class 0       0.26      0.61      0.37       191</a:t>
            </a:r>
          </a:p>
          <a:p>
            <a:r>
              <a:rPr lang="en-US" altLang="zh-TW" sz="1600" dirty="0"/>
              <a:t>     Class 1       0.88      0.62      0.73       861</a:t>
            </a:r>
          </a:p>
          <a:p>
            <a:endParaRPr lang="en-US" altLang="zh-TW" sz="1600" dirty="0"/>
          </a:p>
          <a:p>
            <a:r>
              <a:rPr lang="en-US" altLang="zh-TW" sz="1600" dirty="0"/>
              <a:t>    accuracy                           0.62      1052</a:t>
            </a:r>
          </a:p>
          <a:p>
            <a:r>
              <a:rPr lang="en-US" altLang="zh-TW" sz="1600" dirty="0"/>
              <a:t>   macro avg       0.57      0.62      0.55      1052</a:t>
            </a:r>
          </a:p>
          <a:p>
            <a:r>
              <a:rPr lang="en-US" altLang="zh-TW" sz="1600" dirty="0"/>
              <a:t>weighted avg       0.77      0.62      0.66      1052</a:t>
            </a:r>
            <a:endParaRPr lang="zh-TW" altLang="en-US" sz="1600" dirty="0"/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C3221748-1B47-43C5-9A6A-EE6239923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" y="45051"/>
            <a:ext cx="10515600" cy="1325563"/>
          </a:xfrm>
        </p:spPr>
        <p:txBody>
          <a:bodyPr/>
          <a:lstStyle/>
          <a:p>
            <a:r>
              <a:rPr lang="en-US" altLang="zh-TW" dirty="0"/>
              <a:t>VGG16-AC(500epochs)</a:t>
            </a: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FFFDF6A-A838-0C79-F420-6D2B4138A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306" y="151368"/>
            <a:ext cx="4363069" cy="331293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AA7108F5-F302-CB5F-CD56-55EE16B43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245" y="3428999"/>
            <a:ext cx="4185280" cy="340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25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1920</TotalTime>
  <Words>660</Words>
  <Application>Microsoft Office PowerPoint</Application>
  <PresentationFormat>寬螢幕</PresentationFormat>
  <Paragraphs>149</Paragraphs>
  <Slides>15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0" baseType="lpstr">
      <vt:lpstr>標楷體</vt:lpstr>
      <vt:lpstr>Aptos</vt:lpstr>
      <vt:lpstr>Aptos Display</vt:lpstr>
      <vt:lpstr>Arial</vt:lpstr>
      <vt:lpstr>Office 佈景主題</vt:lpstr>
      <vt:lpstr>PowerPoint 簡報</vt:lpstr>
      <vt:lpstr>VGG16-AC(500epochs)</vt:lpstr>
      <vt:lpstr>VGG16-AC(500epochs)</vt:lpstr>
      <vt:lpstr>VGG16-AC(1000epochs)</vt:lpstr>
      <vt:lpstr>VGG16-AC(1000epochs)</vt:lpstr>
      <vt:lpstr>VGG16-AC(500epochs)</vt:lpstr>
      <vt:lpstr>VGG16-AC(500epochs)</vt:lpstr>
      <vt:lpstr>VGG16-AC(500epochs)</vt:lpstr>
      <vt:lpstr>VGG16-AC(500epochs)</vt:lpstr>
      <vt:lpstr>VGG16-AC(500epochs)</vt:lpstr>
      <vt:lpstr>VGG16-AC(500epochs)</vt:lpstr>
      <vt:lpstr>VGG16-AC(500epochs)</vt:lpstr>
      <vt:lpstr>VGG16-AC(500epochs)</vt:lpstr>
      <vt:lpstr>年齡分割討論</vt:lpstr>
      <vt:lpstr>VGG16-AC(500epochs)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季甫 鍾</dc:creator>
  <cp:lastModifiedBy>季甫 鍾</cp:lastModifiedBy>
  <cp:revision>119</cp:revision>
  <dcterms:created xsi:type="dcterms:W3CDTF">2024-05-14T05:19:29Z</dcterms:created>
  <dcterms:modified xsi:type="dcterms:W3CDTF">2024-05-28T14:51:35Z</dcterms:modified>
</cp:coreProperties>
</file>