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78" r:id="rId3"/>
    <p:sldId id="279" r:id="rId4"/>
    <p:sldId id="280" r:id="rId5"/>
    <p:sldId id="281" r:id="rId6"/>
    <p:sldId id="282" r:id="rId7"/>
    <p:sldId id="283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E18E5-CA57-4595-BA5C-B39CA37D5BB8}" type="datetimeFigureOut">
              <a:rPr lang="zh-TW" altLang="en-US" smtClean="0"/>
              <a:t>2024/6/2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38DD1-EB76-4D9A-A975-FB4E20219E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619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99A953-ED06-6E4D-3A90-B590A8A0D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DA8638F-A54D-1C85-5CA2-C84F66F2BD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B3A1CE-C513-6088-8C6A-09DBABAD6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A3CF-B4B1-4D83-A4D4-58E24E099AE5}" type="datetimeFigureOut">
              <a:rPr lang="zh-TW" altLang="en-US" smtClean="0"/>
              <a:t>2024/6/2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9EE1256-04BF-FE1E-3975-E0E8E487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EE826A9-E2FD-F029-63AA-5A921899F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9164-4C39-46D7-851E-7ACB831344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885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6C022D-C506-6575-1A0D-53C62C22A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FFFE894-D61E-B577-5893-B538BB568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AA0DE0-70EE-9D28-2275-E449D522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A3CF-B4B1-4D83-A4D4-58E24E099AE5}" type="datetimeFigureOut">
              <a:rPr lang="zh-TW" altLang="en-US" smtClean="0"/>
              <a:t>2024/6/2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02B5751-2505-5689-1CBA-C58FA38A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1DAB4B-2AB6-2AC7-3622-7BFAEBD51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9164-4C39-46D7-851E-7ACB831344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901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67CDECC-7FF5-6D87-9B83-682098C33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2C7C2F8-724F-0F3C-F915-82D653F44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5337FD-8C92-1A9E-AD32-77D5F88D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A3CF-B4B1-4D83-A4D4-58E24E099AE5}" type="datetimeFigureOut">
              <a:rPr lang="zh-TW" altLang="en-US" smtClean="0"/>
              <a:t>2024/6/2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E51DE8-A8D3-056D-589B-D05C53B1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3DD89F-A0B1-B943-0F7C-09A12C469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9164-4C39-46D7-851E-7ACB831344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46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A1F716-EE8F-A60C-B7D7-8CB96D9BA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4EFE18-70C3-0E24-0ACB-FDA675D66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9116DB3-022E-6182-F059-68DC3F4A5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A3CF-B4B1-4D83-A4D4-58E24E099AE5}" type="datetimeFigureOut">
              <a:rPr lang="zh-TW" altLang="en-US" smtClean="0"/>
              <a:t>2024/6/2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66DEA0-78E8-3584-FF7B-24BCBFCCE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FA7FED-5744-9D23-1025-C9BB6ACFC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9164-4C39-46D7-851E-7ACB831344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047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C7B1F4-F596-F6C4-C508-6486A3D85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CFCA602-C2DF-716C-BC06-0FE3E49C2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8070EA1-503C-9F2B-81B0-3C9F4FF0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A3CF-B4B1-4D83-A4D4-58E24E099AE5}" type="datetimeFigureOut">
              <a:rPr lang="zh-TW" altLang="en-US" smtClean="0"/>
              <a:t>2024/6/2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0176CAC-27B7-9DDC-3A66-270626091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FBD0CC-C21C-461C-0475-0D3BCF567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9164-4C39-46D7-851E-7ACB831344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34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4D3F27-9017-A3CA-87A7-102C62C16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D9A5A5-D90D-1F19-32CE-5D49B6942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70453CF-A694-A5B8-B9AD-97364BB9A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B5793A1-DF86-47E6-9DAD-D818DEC94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A3CF-B4B1-4D83-A4D4-58E24E099AE5}" type="datetimeFigureOut">
              <a:rPr lang="zh-TW" altLang="en-US" smtClean="0"/>
              <a:t>2024/6/2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ADFC0D6-9578-915D-0B60-7A83BDBFD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3378226-F2D3-7773-4615-A5B409B8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9164-4C39-46D7-851E-7ACB831344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39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893F6A-0A0B-B535-CEA0-8C3700A7F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ED0C7F4-C650-80BE-65D0-00A8943E2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6B57ECB-67A1-158D-DA84-8DFD9FCF1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86760E9-6251-E715-C70C-F0FB4E5AF6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DCBFA95-55CC-648C-EE8F-1B7B91B1AD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D33416B-62A2-1A61-AD53-DA4A9B88E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A3CF-B4B1-4D83-A4D4-58E24E099AE5}" type="datetimeFigureOut">
              <a:rPr lang="zh-TW" altLang="en-US" smtClean="0"/>
              <a:t>2024/6/2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1DE66DB-28B8-920C-28DB-85F168AEF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4A7A318-F178-CC0F-4A12-66B8B0D02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9164-4C39-46D7-851E-7ACB831344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696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31807F-6F0B-CC3F-E553-CE169620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63D5EC9-2B90-A63B-262B-07B46A43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A3CF-B4B1-4D83-A4D4-58E24E099AE5}" type="datetimeFigureOut">
              <a:rPr lang="zh-TW" altLang="en-US" smtClean="0"/>
              <a:t>2024/6/2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0141148-E67A-E4CA-666E-EA79B0F8A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AFA14A9-3BCC-A5A4-E4AB-94710C2BD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9164-4C39-46D7-851E-7ACB831344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420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E9B1970-6DDD-1CFB-34B9-3BD993EEB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A3CF-B4B1-4D83-A4D4-58E24E099AE5}" type="datetimeFigureOut">
              <a:rPr lang="zh-TW" altLang="en-US" smtClean="0"/>
              <a:t>2024/6/2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DE606B3-77A4-3D46-F3C7-6D93BFC9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281625C-F2B4-7701-C6DD-521F25780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9164-4C39-46D7-851E-7ACB831344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630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E02917-8E68-98C1-C8C1-895E13CD2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E408CAC-3D6B-47C2-5F6E-8C81E733E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FEF7E5E-476C-C5D2-69A7-C97AFDF23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E4BF26A-BD96-E750-E9C1-054F8475E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A3CF-B4B1-4D83-A4D4-58E24E099AE5}" type="datetimeFigureOut">
              <a:rPr lang="zh-TW" altLang="en-US" smtClean="0"/>
              <a:t>2024/6/2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B4A5323-521B-B552-1DE6-F7A5483D3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F49408F-4A7C-51B5-75E0-AB0536E25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9164-4C39-46D7-851E-7ACB831344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852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A8D8D3-F6F2-67A8-6D93-0659E46CE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9551315-81A9-D732-7A0D-D0B3FC483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B3D9E22-BB4A-687C-C5E3-C9D14F346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4AC84AA-F408-FBD9-69B4-F97145248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A3CF-B4B1-4D83-A4D4-58E24E099AE5}" type="datetimeFigureOut">
              <a:rPr lang="zh-TW" altLang="en-US" smtClean="0"/>
              <a:t>2024/6/2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E090591-6A96-D823-F2BD-2B79FEC8D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C781A57-AE39-2C1A-5698-2D1432BC7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9164-4C39-46D7-851E-7ACB831344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786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C42AE2B-6487-3991-B581-B2937D649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29409DC-39B8-CD6A-1C46-2148B5E3E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41662D-DAD9-67B8-748F-4D7B57742A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92A3CF-B4B1-4D83-A4D4-58E24E099AE5}" type="datetimeFigureOut">
              <a:rPr lang="zh-TW" altLang="en-US" smtClean="0"/>
              <a:t>2024/6/2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EF5DBB7-1E5B-32ED-CB3C-830A922C5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653CD75-1EAA-0170-7675-A62956DAFA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AB9164-4C39-46D7-851E-7ACB831344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570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群組 18">
            <a:extLst>
              <a:ext uri="{FF2B5EF4-FFF2-40B4-BE49-F238E27FC236}">
                <a16:creationId xmlns:a16="http://schemas.microsoft.com/office/drawing/2014/main" id="{D6E916D8-871A-B04D-4A66-17176B20F332}"/>
              </a:ext>
            </a:extLst>
          </p:cNvPr>
          <p:cNvGrpSpPr/>
          <p:nvPr/>
        </p:nvGrpSpPr>
        <p:grpSpPr>
          <a:xfrm>
            <a:off x="974285" y="1419225"/>
            <a:ext cx="10107645" cy="4962525"/>
            <a:chOff x="652884" y="828675"/>
            <a:chExt cx="10107645" cy="4962525"/>
          </a:xfrm>
        </p:grpSpPr>
        <p:pic>
          <p:nvPicPr>
            <p:cNvPr id="9" name="圖片 8" descr="一張含有 鮮豔, 柳橙, 琥珀, 魔力紅 的圖片&#10;&#10;自動產生的描述">
              <a:extLst>
                <a:ext uri="{FF2B5EF4-FFF2-40B4-BE49-F238E27FC236}">
                  <a16:creationId xmlns:a16="http://schemas.microsoft.com/office/drawing/2014/main" id="{63AD5B35-6AB9-6496-6A47-C471E84073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5479" y="828675"/>
              <a:ext cx="2305050" cy="2305050"/>
            </a:xfrm>
            <a:prstGeom prst="rect">
              <a:avLst/>
            </a:prstGeom>
          </p:spPr>
        </p:pic>
        <p:pic>
          <p:nvPicPr>
            <p:cNvPr id="11" name="圖片 10" descr="一張含有 鮮豔, 紅色, 柳橙, 琥珀 的圖片&#10;&#10;自動產生的描述">
              <a:extLst>
                <a:ext uri="{FF2B5EF4-FFF2-40B4-BE49-F238E27FC236}">
                  <a16:creationId xmlns:a16="http://schemas.microsoft.com/office/drawing/2014/main" id="{DC6E32BD-007B-00F2-63D9-A14F2BEE16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5479" y="3486150"/>
              <a:ext cx="2305050" cy="2305050"/>
            </a:xfrm>
            <a:prstGeom prst="rect">
              <a:avLst/>
            </a:prstGeom>
          </p:spPr>
        </p:pic>
        <p:pic>
          <p:nvPicPr>
            <p:cNvPr id="13" name="圖片 12">
              <a:extLst>
                <a:ext uri="{FF2B5EF4-FFF2-40B4-BE49-F238E27FC236}">
                  <a16:creationId xmlns:a16="http://schemas.microsoft.com/office/drawing/2014/main" id="{7BCF9224-2516-819D-8C70-3B61874EAD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2884" y="2040391"/>
              <a:ext cx="4919241" cy="2891518"/>
            </a:xfrm>
            <a:prstGeom prst="rect">
              <a:avLst/>
            </a:prstGeom>
          </p:spPr>
        </p:pic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8BBE69C6-59F0-B7A6-743A-0ACA64DB665C}"/>
                </a:ext>
              </a:extLst>
            </p:cNvPr>
            <p:cNvCxnSpPr>
              <a:cxnSpLocks/>
              <a:stCxn id="13" idx="3"/>
              <a:endCxn id="9" idx="1"/>
            </p:cNvCxnSpPr>
            <p:nvPr/>
          </p:nvCxnSpPr>
          <p:spPr>
            <a:xfrm flipV="1">
              <a:off x="5572125" y="1981200"/>
              <a:ext cx="2883354" cy="150495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98410B75-17A4-119C-B113-BC11C60A5E65}"/>
                </a:ext>
              </a:extLst>
            </p:cNvPr>
            <p:cNvCxnSpPr>
              <a:stCxn id="13" idx="3"/>
              <a:endCxn id="11" idx="1"/>
            </p:cNvCxnSpPr>
            <p:nvPr/>
          </p:nvCxnSpPr>
          <p:spPr>
            <a:xfrm>
              <a:off x="5572125" y="3486150"/>
              <a:ext cx="2883354" cy="115252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>
            <a:extLst>
              <a:ext uri="{FF2B5EF4-FFF2-40B4-BE49-F238E27FC236}">
                <a16:creationId xmlns:a16="http://schemas.microsoft.com/office/drawing/2014/main" id="{0DE7D57E-9F94-FCA1-719A-1E53B862E3A0}"/>
              </a:ext>
            </a:extLst>
          </p:cNvPr>
          <p:cNvSpPr/>
          <p:nvPr/>
        </p:nvSpPr>
        <p:spPr>
          <a:xfrm>
            <a:off x="803564" y="587423"/>
            <a:ext cx="2355272" cy="437813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單筆光譜</a:t>
            </a:r>
            <a:r>
              <a:rPr lang="en-US" altLang="zh-TW" dirty="0"/>
              <a:t>(1x121)</a:t>
            </a:r>
            <a:endParaRPr lang="zh-TW" altLang="en-US" dirty="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FD418B82-15E8-0A96-80F3-67DB059B941B}"/>
              </a:ext>
            </a:extLst>
          </p:cNvPr>
          <p:cNvSpPr/>
          <p:nvPr/>
        </p:nvSpPr>
        <p:spPr>
          <a:xfrm>
            <a:off x="6581714" y="1500749"/>
            <a:ext cx="1911927" cy="348121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受試者</a:t>
            </a:r>
            <a:r>
              <a:rPr lang="en-US" altLang="zh-TW" dirty="0"/>
              <a:t>A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2D4D441D-70C8-0CFA-1468-99FB8A73AA44}"/>
              </a:ext>
            </a:extLst>
          </p:cNvPr>
          <p:cNvSpPr/>
          <p:nvPr/>
        </p:nvSpPr>
        <p:spPr>
          <a:xfrm>
            <a:off x="6581713" y="6033629"/>
            <a:ext cx="1911927" cy="348121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受試者</a:t>
            </a:r>
            <a:r>
              <a:rPr lang="en-US" altLang="zh-TW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103553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D7849D-23F4-BCE5-BCC1-63D636ADA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VGG16-AC(500epochs)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A6E046A9-F68F-BBAD-A75D-EA594DE8EEF2}"/>
              </a:ext>
            </a:extLst>
          </p:cNvPr>
          <p:cNvSpPr txBox="1"/>
          <p:nvPr/>
        </p:nvSpPr>
        <p:spPr>
          <a:xfrm>
            <a:off x="838200" y="2552561"/>
            <a:ext cx="27283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F1-Score: 0.9915</a:t>
            </a:r>
          </a:p>
          <a:p>
            <a:r>
              <a:rPr lang="en-US" altLang="zh-TW" dirty="0"/>
              <a:t>Recall: 0.9831</a:t>
            </a:r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6E16044B-AFBC-60BA-0339-EA5567B29BB2}"/>
              </a:ext>
            </a:extLst>
          </p:cNvPr>
          <p:cNvSpPr txBox="1"/>
          <p:nvPr/>
        </p:nvSpPr>
        <p:spPr>
          <a:xfrm>
            <a:off x="838200" y="2228850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驗證集表現</a:t>
            </a:r>
            <a:r>
              <a:rPr lang="en-US" altLang="zh-TW" dirty="0"/>
              <a:t>: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AF3ADD16-ADFA-CC53-9057-0692103B3052}"/>
              </a:ext>
            </a:extLst>
          </p:cNvPr>
          <p:cNvSpPr txBox="1"/>
          <p:nvPr/>
        </p:nvSpPr>
        <p:spPr>
          <a:xfrm>
            <a:off x="957943" y="1611086"/>
            <a:ext cx="334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Heatmap</a:t>
            </a:r>
            <a:r>
              <a:rPr lang="zh-TW" altLang="en-US" dirty="0"/>
              <a:t>光譜</a:t>
            </a:r>
            <a:r>
              <a:rPr lang="en-US" altLang="zh-TW" dirty="0"/>
              <a:t>1x121(</a:t>
            </a:r>
            <a:r>
              <a:rPr lang="zh-TW" altLang="en-US" dirty="0"/>
              <a:t>女性</a:t>
            </a:r>
            <a:r>
              <a:rPr lang="en-US" altLang="zh-TW" dirty="0"/>
              <a:t>)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08096E1-BEC0-9EA1-9EA7-13501B8BE7F9}"/>
              </a:ext>
            </a:extLst>
          </p:cNvPr>
          <p:cNvGraphicFramePr>
            <a:graphicFrameLocks noGrp="1"/>
          </p:cNvGraphicFramePr>
          <p:nvPr/>
        </p:nvGraphicFramePr>
        <p:xfrm>
          <a:off x="6762750" y="912169"/>
          <a:ext cx="2623085" cy="628650"/>
        </p:xfrm>
        <a:graphic>
          <a:graphicData uri="http://schemas.openxmlformats.org/drawingml/2006/table">
            <a:tbl>
              <a:tblPr/>
              <a:tblGrid>
                <a:gridCol w="2623085">
                  <a:extLst>
                    <a:ext uri="{9D8B030D-6E8A-4147-A177-3AD203B41FA5}">
                      <a16:colId xmlns:a16="http://schemas.microsoft.com/office/drawing/2014/main" val="2189918892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異常數</a:t>
                      </a:r>
                      <a:r>
                        <a:rPr lang="en-US" altLang="zh-TW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2715008"/>
                  </a:ext>
                </a:extLst>
              </a:tr>
              <a:tr h="4985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chemeClr val="accent3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正常數</a:t>
                      </a:r>
                      <a:r>
                        <a:rPr lang="en-US" altLang="zh-TW" sz="2000" b="0" i="0" u="none" strike="noStrike" dirty="0">
                          <a:solidFill>
                            <a:schemeClr val="accent3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en-US" sz="2000" b="0" i="0" u="none" strike="noStrike" dirty="0">
                          <a:solidFill>
                            <a:schemeClr val="accent3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b="0" i="0" u="none" strike="noStrike" dirty="0">
                          <a:solidFill>
                            <a:schemeClr val="accent3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222604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E8C17200-BE0E-A0DB-6571-E9CC32C7083D}"/>
              </a:ext>
            </a:extLst>
          </p:cNvPr>
          <p:cNvSpPr txBox="1"/>
          <p:nvPr/>
        </p:nvSpPr>
        <p:spPr>
          <a:xfrm>
            <a:off x="6410325" y="2183229"/>
            <a:ext cx="27283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Learning rate = 0.001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FEEFDFC-0CD1-8960-982B-8CE3E0234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29000"/>
            <a:ext cx="5044699" cy="3217975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94BE81BF-6D3A-EE7A-31E6-83B9BFFC8B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3317" y="3428999"/>
            <a:ext cx="4983432" cy="321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5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>
            <a:extLst>
              <a:ext uri="{FF2B5EF4-FFF2-40B4-BE49-F238E27FC236}">
                <a16:creationId xmlns:a16="http://schemas.microsoft.com/office/drawing/2014/main" id="{A503BA8A-A6DB-F67C-8165-2FF093221A39}"/>
              </a:ext>
            </a:extLst>
          </p:cNvPr>
          <p:cNvSpPr txBox="1"/>
          <p:nvPr/>
        </p:nvSpPr>
        <p:spPr>
          <a:xfrm>
            <a:off x="616533" y="1968300"/>
            <a:ext cx="3907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Heatmap</a:t>
            </a:r>
            <a:r>
              <a:rPr lang="zh-TW" altLang="en-US" dirty="0"/>
              <a:t>光譜</a:t>
            </a:r>
            <a:r>
              <a:rPr lang="en-US" altLang="zh-TW" dirty="0"/>
              <a:t>1x121(</a:t>
            </a:r>
            <a:r>
              <a:rPr lang="zh-TW" altLang="en-US" dirty="0"/>
              <a:t>女性</a:t>
            </a:r>
            <a:r>
              <a:rPr lang="en-US" altLang="zh-TW" dirty="0"/>
              <a:t>)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D1BEEA3-A657-EF8A-5BE6-57AA31C330D0}"/>
              </a:ext>
            </a:extLst>
          </p:cNvPr>
          <p:cNvSpPr txBox="1"/>
          <p:nvPr/>
        </p:nvSpPr>
        <p:spPr>
          <a:xfrm>
            <a:off x="574133" y="3063083"/>
            <a:ext cx="502009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測試集表現</a:t>
            </a:r>
            <a:r>
              <a:rPr lang="en-US" altLang="zh-TW" dirty="0"/>
              <a:t>:</a:t>
            </a:r>
          </a:p>
          <a:p>
            <a:r>
              <a:rPr lang="en-US" altLang="zh-TW" dirty="0"/>
              <a:t>F1-Score: 0.7945</a:t>
            </a:r>
          </a:p>
          <a:p>
            <a:r>
              <a:rPr lang="en-US" altLang="zh-TW" dirty="0"/>
              <a:t>Recall: 0.9110</a:t>
            </a:r>
          </a:p>
          <a:p>
            <a:r>
              <a:rPr lang="en-US" altLang="zh-TW" dirty="0"/>
              <a:t>              precision    recall  f1-score   support</a:t>
            </a:r>
          </a:p>
          <a:p>
            <a:endParaRPr lang="en-US" altLang="zh-TW" dirty="0"/>
          </a:p>
          <a:p>
            <a:r>
              <a:rPr lang="en-US" altLang="zh-TW" dirty="0"/>
              <a:t>     Class 0       0.87      0.62      0.72       191</a:t>
            </a:r>
          </a:p>
          <a:p>
            <a:r>
              <a:rPr lang="en-US" altLang="zh-TW" dirty="0"/>
              <a:t>     Class 1       0.70      0.91      0.79       191</a:t>
            </a:r>
          </a:p>
          <a:p>
            <a:endParaRPr lang="en-US" altLang="zh-TW" dirty="0"/>
          </a:p>
          <a:p>
            <a:r>
              <a:rPr lang="en-US" altLang="zh-TW" dirty="0"/>
              <a:t>    accuracy                           0.76       382</a:t>
            </a:r>
          </a:p>
          <a:p>
            <a:r>
              <a:rPr lang="en-US" altLang="zh-TW" dirty="0"/>
              <a:t>   macro avg       0.79      0.76      0.76       382</a:t>
            </a:r>
          </a:p>
          <a:p>
            <a:r>
              <a:rPr lang="en-US" altLang="zh-TW" dirty="0"/>
              <a:t>weighted avg       0.79      0.76      0.76       382</a:t>
            </a:r>
            <a:endParaRPr lang="zh-TW" altLang="en-US" dirty="0"/>
          </a:p>
        </p:txBody>
      </p:sp>
      <p:sp>
        <p:nvSpPr>
          <p:cNvPr id="13" name="標題 1">
            <a:extLst>
              <a:ext uri="{FF2B5EF4-FFF2-40B4-BE49-F238E27FC236}">
                <a16:creationId xmlns:a16="http://schemas.microsoft.com/office/drawing/2014/main" id="{C3221748-1B47-43C5-9A6A-EE6239923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/>
              <a:t>VGG16-AC(500epochs)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5F1946D-367C-ACCD-D8B6-08F3F2075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0451" y="282576"/>
            <a:ext cx="3519950" cy="2780507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DD5B668-44CA-F3EF-3702-AF529D2A2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1402" y="3286125"/>
            <a:ext cx="4103752" cy="338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863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D7849D-23F4-BCE5-BCC1-63D636ADA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VGG16-AC(500epochs)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A6E046A9-F68F-BBAD-A75D-EA594DE8EEF2}"/>
              </a:ext>
            </a:extLst>
          </p:cNvPr>
          <p:cNvSpPr txBox="1"/>
          <p:nvPr/>
        </p:nvSpPr>
        <p:spPr>
          <a:xfrm>
            <a:off x="838200" y="2552561"/>
            <a:ext cx="27283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F1-Score: 0.9915</a:t>
            </a:r>
          </a:p>
          <a:p>
            <a:r>
              <a:rPr lang="en-US" altLang="zh-TW" dirty="0"/>
              <a:t>Recall: 0.9831</a:t>
            </a:r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6E16044B-AFBC-60BA-0339-EA5567B29BB2}"/>
              </a:ext>
            </a:extLst>
          </p:cNvPr>
          <p:cNvSpPr txBox="1"/>
          <p:nvPr/>
        </p:nvSpPr>
        <p:spPr>
          <a:xfrm>
            <a:off x="838200" y="2228850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驗證集表現</a:t>
            </a:r>
            <a:r>
              <a:rPr lang="en-US" altLang="zh-TW" dirty="0"/>
              <a:t>: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AF3ADD16-ADFA-CC53-9057-0692103B3052}"/>
              </a:ext>
            </a:extLst>
          </p:cNvPr>
          <p:cNvSpPr txBox="1"/>
          <p:nvPr/>
        </p:nvSpPr>
        <p:spPr>
          <a:xfrm>
            <a:off x="957943" y="1611086"/>
            <a:ext cx="334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Heatmap</a:t>
            </a:r>
            <a:r>
              <a:rPr lang="zh-TW" altLang="en-US" dirty="0"/>
              <a:t>光譜</a:t>
            </a:r>
            <a:r>
              <a:rPr lang="en-US" altLang="zh-TW" dirty="0"/>
              <a:t>1x121(</a:t>
            </a:r>
            <a:r>
              <a:rPr lang="zh-TW" altLang="en-US" dirty="0"/>
              <a:t>女性</a:t>
            </a:r>
            <a:r>
              <a:rPr lang="en-US" altLang="zh-TW" dirty="0"/>
              <a:t>)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08096E1-BEC0-9EA1-9EA7-13501B8BE7F9}"/>
              </a:ext>
            </a:extLst>
          </p:cNvPr>
          <p:cNvGraphicFramePr>
            <a:graphicFrameLocks noGrp="1"/>
          </p:cNvGraphicFramePr>
          <p:nvPr/>
        </p:nvGraphicFramePr>
        <p:xfrm>
          <a:off x="6762750" y="912169"/>
          <a:ext cx="2623085" cy="628650"/>
        </p:xfrm>
        <a:graphic>
          <a:graphicData uri="http://schemas.openxmlformats.org/drawingml/2006/table">
            <a:tbl>
              <a:tblPr/>
              <a:tblGrid>
                <a:gridCol w="2623085">
                  <a:extLst>
                    <a:ext uri="{9D8B030D-6E8A-4147-A177-3AD203B41FA5}">
                      <a16:colId xmlns:a16="http://schemas.microsoft.com/office/drawing/2014/main" val="2189918892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異常數</a:t>
                      </a:r>
                      <a:r>
                        <a:rPr lang="en-US" altLang="zh-TW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2715008"/>
                  </a:ext>
                </a:extLst>
              </a:tr>
              <a:tr h="4985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chemeClr val="accent3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正常數</a:t>
                      </a:r>
                      <a:r>
                        <a:rPr lang="en-US" altLang="zh-TW" sz="2000" b="0" i="0" u="none" strike="noStrike" dirty="0">
                          <a:solidFill>
                            <a:schemeClr val="accent3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en-US" sz="2000" b="0" i="0" u="none" strike="noStrike" dirty="0">
                          <a:solidFill>
                            <a:schemeClr val="accent3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b="0" i="0" u="none" strike="noStrike" dirty="0">
                          <a:solidFill>
                            <a:schemeClr val="accent3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222604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E8C17200-BE0E-A0DB-6571-E9CC32C7083D}"/>
              </a:ext>
            </a:extLst>
          </p:cNvPr>
          <p:cNvSpPr txBox="1"/>
          <p:nvPr/>
        </p:nvSpPr>
        <p:spPr>
          <a:xfrm>
            <a:off x="6410325" y="2183229"/>
            <a:ext cx="27283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Learning rate = 0.001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3AC94816-D589-CFD0-8A4D-DF737267D6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12505"/>
            <a:ext cx="4943475" cy="3160106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7BCF0D8B-87BC-121F-2A02-665A48689C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326109"/>
            <a:ext cx="5046194" cy="3246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1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>
            <a:extLst>
              <a:ext uri="{FF2B5EF4-FFF2-40B4-BE49-F238E27FC236}">
                <a16:creationId xmlns:a16="http://schemas.microsoft.com/office/drawing/2014/main" id="{A503BA8A-A6DB-F67C-8165-2FF093221A39}"/>
              </a:ext>
            </a:extLst>
          </p:cNvPr>
          <p:cNvSpPr txBox="1"/>
          <p:nvPr/>
        </p:nvSpPr>
        <p:spPr>
          <a:xfrm>
            <a:off x="616533" y="1968300"/>
            <a:ext cx="3907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Heatmap</a:t>
            </a:r>
            <a:r>
              <a:rPr lang="zh-TW" altLang="en-US" dirty="0"/>
              <a:t>光譜</a:t>
            </a:r>
            <a:r>
              <a:rPr lang="en-US" altLang="zh-TW" dirty="0"/>
              <a:t>1x121(</a:t>
            </a:r>
            <a:r>
              <a:rPr lang="zh-TW" altLang="en-US" dirty="0"/>
              <a:t>女性</a:t>
            </a:r>
            <a:r>
              <a:rPr lang="en-US" altLang="zh-TW" dirty="0"/>
              <a:t>)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D1BEEA3-A657-EF8A-5BE6-57AA31C330D0}"/>
              </a:ext>
            </a:extLst>
          </p:cNvPr>
          <p:cNvSpPr txBox="1"/>
          <p:nvPr/>
        </p:nvSpPr>
        <p:spPr>
          <a:xfrm>
            <a:off x="574133" y="3063083"/>
            <a:ext cx="502009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測試集表現</a:t>
            </a:r>
            <a:r>
              <a:rPr lang="en-US" altLang="zh-TW" dirty="0"/>
              <a:t>:</a:t>
            </a:r>
          </a:p>
          <a:p>
            <a:r>
              <a:rPr lang="en-US" altLang="zh-TW" dirty="0"/>
              <a:t>F1-Score: 0.7945</a:t>
            </a:r>
          </a:p>
          <a:p>
            <a:r>
              <a:rPr lang="en-US" altLang="zh-TW" dirty="0"/>
              <a:t>Recall: 0.9110</a:t>
            </a:r>
          </a:p>
          <a:p>
            <a:r>
              <a:rPr lang="en-US" altLang="zh-TW" dirty="0"/>
              <a:t>              precision    recall  f1-score   support</a:t>
            </a:r>
          </a:p>
          <a:p>
            <a:endParaRPr lang="en-US" altLang="zh-TW" dirty="0"/>
          </a:p>
          <a:p>
            <a:r>
              <a:rPr lang="en-US" altLang="zh-TW" dirty="0"/>
              <a:t>     Class 0       0.87      0.62      0.72       191</a:t>
            </a:r>
          </a:p>
          <a:p>
            <a:r>
              <a:rPr lang="en-US" altLang="zh-TW" dirty="0"/>
              <a:t>     Class 1       0.70      0.91      0.79       191</a:t>
            </a:r>
          </a:p>
          <a:p>
            <a:endParaRPr lang="en-US" altLang="zh-TW" dirty="0"/>
          </a:p>
          <a:p>
            <a:r>
              <a:rPr lang="en-US" altLang="zh-TW" dirty="0"/>
              <a:t>    accuracy                           0.76       382</a:t>
            </a:r>
          </a:p>
          <a:p>
            <a:r>
              <a:rPr lang="en-US" altLang="zh-TW" dirty="0"/>
              <a:t>   macro avg       0.79      0.76      0.76       382</a:t>
            </a:r>
          </a:p>
          <a:p>
            <a:r>
              <a:rPr lang="en-US" altLang="zh-TW" dirty="0"/>
              <a:t>weighted avg       0.79      0.76      0.76       382</a:t>
            </a:r>
            <a:endParaRPr lang="zh-TW" altLang="en-US" dirty="0"/>
          </a:p>
        </p:txBody>
      </p:sp>
      <p:sp>
        <p:nvSpPr>
          <p:cNvPr id="13" name="標題 1">
            <a:extLst>
              <a:ext uri="{FF2B5EF4-FFF2-40B4-BE49-F238E27FC236}">
                <a16:creationId xmlns:a16="http://schemas.microsoft.com/office/drawing/2014/main" id="{C3221748-1B47-43C5-9A6A-EE6239923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/>
              <a:t>VGG16-AC(500epochs)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6201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D7849D-23F4-BCE5-BCC1-63D636ADA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VGG16-AC(500epochs)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A6E046A9-F68F-BBAD-A75D-EA594DE8EEF2}"/>
              </a:ext>
            </a:extLst>
          </p:cNvPr>
          <p:cNvSpPr txBox="1"/>
          <p:nvPr/>
        </p:nvSpPr>
        <p:spPr>
          <a:xfrm>
            <a:off x="838200" y="2552561"/>
            <a:ext cx="27283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F1-Score: 0.9915</a:t>
            </a:r>
          </a:p>
          <a:p>
            <a:r>
              <a:rPr lang="en-US" altLang="zh-TW" dirty="0"/>
              <a:t>Recall: 0.9831</a:t>
            </a:r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6E16044B-AFBC-60BA-0339-EA5567B29BB2}"/>
              </a:ext>
            </a:extLst>
          </p:cNvPr>
          <p:cNvSpPr txBox="1"/>
          <p:nvPr/>
        </p:nvSpPr>
        <p:spPr>
          <a:xfrm>
            <a:off x="838200" y="2228850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驗證集表現</a:t>
            </a:r>
            <a:r>
              <a:rPr lang="en-US" altLang="zh-TW" dirty="0"/>
              <a:t>: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AF3ADD16-ADFA-CC53-9057-0692103B3052}"/>
              </a:ext>
            </a:extLst>
          </p:cNvPr>
          <p:cNvSpPr txBox="1"/>
          <p:nvPr/>
        </p:nvSpPr>
        <p:spPr>
          <a:xfrm>
            <a:off x="957943" y="1611086"/>
            <a:ext cx="334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Heatmap</a:t>
            </a:r>
            <a:r>
              <a:rPr lang="zh-TW" altLang="en-US" dirty="0"/>
              <a:t>光譜</a:t>
            </a:r>
            <a:r>
              <a:rPr lang="en-US" altLang="zh-TW" dirty="0"/>
              <a:t>1x121(</a:t>
            </a:r>
            <a:r>
              <a:rPr lang="zh-TW" altLang="en-US" dirty="0"/>
              <a:t>女性</a:t>
            </a:r>
            <a:r>
              <a:rPr lang="en-US" altLang="zh-TW" dirty="0"/>
              <a:t>)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08096E1-BEC0-9EA1-9EA7-13501B8BE7F9}"/>
              </a:ext>
            </a:extLst>
          </p:cNvPr>
          <p:cNvGraphicFramePr>
            <a:graphicFrameLocks noGrp="1"/>
          </p:cNvGraphicFramePr>
          <p:nvPr/>
        </p:nvGraphicFramePr>
        <p:xfrm>
          <a:off x="6762750" y="912169"/>
          <a:ext cx="2623085" cy="628650"/>
        </p:xfrm>
        <a:graphic>
          <a:graphicData uri="http://schemas.openxmlformats.org/drawingml/2006/table">
            <a:tbl>
              <a:tblPr/>
              <a:tblGrid>
                <a:gridCol w="2623085">
                  <a:extLst>
                    <a:ext uri="{9D8B030D-6E8A-4147-A177-3AD203B41FA5}">
                      <a16:colId xmlns:a16="http://schemas.microsoft.com/office/drawing/2014/main" val="2189918892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異常數</a:t>
                      </a:r>
                      <a:r>
                        <a:rPr lang="en-US" altLang="zh-TW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2715008"/>
                  </a:ext>
                </a:extLst>
              </a:tr>
              <a:tr h="4985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chemeClr val="accent3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正常數</a:t>
                      </a:r>
                      <a:r>
                        <a:rPr lang="en-US" altLang="zh-TW" sz="2000" b="0" i="0" u="none" strike="noStrike" dirty="0">
                          <a:solidFill>
                            <a:schemeClr val="accent3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en-US" sz="2000" b="0" i="0" u="none" strike="noStrike" dirty="0">
                          <a:solidFill>
                            <a:schemeClr val="accent3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b="0" i="0" u="none" strike="noStrike" dirty="0">
                          <a:solidFill>
                            <a:schemeClr val="accent3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222604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E8C17200-BE0E-A0DB-6571-E9CC32C7083D}"/>
              </a:ext>
            </a:extLst>
          </p:cNvPr>
          <p:cNvSpPr txBox="1"/>
          <p:nvPr/>
        </p:nvSpPr>
        <p:spPr>
          <a:xfrm>
            <a:off x="6410325" y="2183229"/>
            <a:ext cx="27283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Learning rate = 0.001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56A0E3C-DC7F-6F02-686E-83999983DF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206" y="3588478"/>
            <a:ext cx="4482094" cy="2904397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E999AABC-21B3-8DDA-004C-52EC76FDA3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450" y="3588478"/>
            <a:ext cx="4758288" cy="307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88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>
            <a:extLst>
              <a:ext uri="{FF2B5EF4-FFF2-40B4-BE49-F238E27FC236}">
                <a16:creationId xmlns:a16="http://schemas.microsoft.com/office/drawing/2014/main" id="{A503BA8A-A6DB-F67C-8165-2FF093221A39}"/>
              </a:ext>
            </a:extLst>
          </p:cNvPr>
          <p:cNvSpPr txBox="1"/>
          <p:nvPr/>
        </p:nvSpPr>
        <p:spPr>
          <a:xfrm>
            <a:off x="616533" y="1968300"/>
            <a:ext cx="3907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Heatmap</a:t>
            </a:r>
            <a:r>
              <a:rPr lang="zh-TW" altLang="en-US" dirty="0"/>
              <a:t>光譜</a:t>
            </a:r>
            <a:r>
              <a:rPr lang="en-US" altLang="zh-TW" dirty="0"/>
              <a:t>1x121(</a:t>
            </a:r>
            <a:r>
              <a:rPr lang="zh-TW" altLang="en-US" dirty="0"/>
              <a:t>女性</a:t>
            </a:r>
            <a:r>
              <a:rPr lang="en-US" altLang="zh-TW" dirty="0"/>
              <a:t>)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D1BEEA3-A657-EF8A-5BE6-57AA31C330D0}"/>
              </a:ext>
            </a:extLst>
          </p:cNvPr>
          <p:cNvSpPr txBox="1"/>
          <p:nvPr/>
        </p:nvSpPr>
        <p:spPr>
          <a:xfrm>
            <a:off x="574133" y="3063083"/>
            <a:ext cx="502009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測試集表現</a:t>
            </a:r>
            <a:r>
              <a:rPr lang="en-US" altLang="zh-TW" dirty="0"/>
              <a:t>:</a:t>
            </a:r>
          </a:p>
          <a:p>
            <a:r>
              <a:rPr lang="en-US" altLang="zh-TW" dirty="0"/>
              <a:t>F1-Score: 0.7945</a:t>
            </a:r>
          </a:p>
          <a:p>
            <a:r>
              <a:rPr lang="en-US" altLang="zh-TW" dirty="0"/>
              <a:t>Recall: 0.9110</a:t>
            </a:r>
          </a:p>
          <a:p>
            <a:r>
              <a:rPr lang="en-US" altLang="zh-TW" dirty="0"/>
              <a:t>              precision    recall  f1-score   support</a:t>
            </a:r>
          </a:p>
          <a:p>
            <a:endParaRPr lang="en-US" altLang="zh-TW" dirty="0"/>
          </a:p>
          <a:p>
            <a:r>
              <a:rPr lang="en-US" altLang="zh-TW" dirty="0"/>
              <a:t>     Class 0       0.87      0.62      0.72       191</a:t>
            </a:r>
          </a:p>
          <a:p>
            <a:r>
              <a:rPr lang="en-US" altLang="zh-TW" dirty="0"/>
              <a:t>     Class 1       0.70      0.91      0.79       191</a:t>
            </a:r>
          </a:p>
          <a:p>
            <a:endParaRPr lang="en-US" altLang="zh-TW" dirty="0"/>
          </a:p>
          <a:p>
            <a:r>
              <a:rPr lang="en-US" altLang="zh-TW" dirty="0"/>
              <a:t>    accuracy                           0.76       382</a:t>
            </a:r>
          </a:p>
          <a:p>
            <a:r>
              <a:rPr lang="en-US" altLang="zh-TW" dirty="0"/>
              <a:t>   macro avg       0.79      0.76      0.76       382</a:t>
            </a:r>
          </a:p>
          <a:p>
            <a:r>
              <a:rPr lang="en-US" altLang="zh-TW" dirty="0"/>
              <a:t>weighted avg       0.79      0.76      0.76       382</a:t>
            </a:r>
            <a:endParaRPr lang="zh-TW" altLang="en-US" dirty="0"/>
          </a:p>
        </p:txBody>
      </p:sp>
      <p:sp>
        <p:nvSpPr>
          <p:cNvPr id="13" name="標題 1">
            <a:extLst>
              <a:ext uri="{FF2B5EF4-FFF2-40B4-BE49-F238E27FC236}">
                <a16:creationId xmlns:a16="http://schemas.microsoft.com/office/drawing/2014/main" id="{C3221748-1B47-43C5-9A6A-EE6239923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/>
              <a:t>VGG16-AC(500epochs)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5098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2040</TotalTime>
  <Words>278</Words>
  <Application>Microsoft Office PowerPoint</Application>
  <PresentationFormat>寬螢幕</PresentationFormat>
  <Paragraphs>66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標楷體</vt:lpstr>
      <vt:lpstr>Aptos</vt:lpstr>
      <vt:lpstr>Aptos Display</vt:lpstr>
      <vt:lpstr>Arial</vt:lpstr>
      <vt:lpstr>Office 佈景主題</vt:lpstr>
      <vt:lpstr>PowerPoint 簡報</vt:lpstr>
      <vt:lpstr>VGG16-AC(500epochs)</vt:lpstr>
      <vt:lpstr>VGG16-AC(500epochs)</vt:lpstr>
      <vt:lpstr>VGG16-AC(500epochs)</vt:lpstr>
      <vt:lpstr>VGG16-AC(500epochs)</vt:lpstr>
      <vt:lpstr>VGG16-AC(500epochs)</vt:lpstr>
      <vt:lpstr>VGG16-AC(500epochs)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季甫 鍾</dc:creator>
  <cp:lastModifiedBy>季甫 鍾</cp:lastModifiedBy>
  <cp:revision>124</cp:revision>
  <dcterms:created xsi:type="dcterms:W3CDTF">2024-05-14T05:19:29Z</dcterms:created>
  <dcterms:modified xsi:type="dcterms:W3CDTF">2024-06-02T12:56:33Z</dcterms:modified>
</cp:coreProperties>
</file>