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7" r:id="rId7"/>
    <p:sldId id="259" r:id="rId8"/>
    <p:sldId id="261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318550-8C7C-4F92-10FC-BDD9B67BC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9345223-ED45-C3B1-EB79-475319A16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E31EDD-C211-2BC1-9467-8E40576A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31E-0208-4CEF-B239-404F7E191CD5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047888-3483-8B4B-78BB-096D5B5C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D2CF018-D31A-4301-D226-41C27C7C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02A-909D-4FAA-B551-CAC1AEF77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20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2B92AA-C833-A48F-4215-970CCF87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71300BA-53D9-CEA0-2D61-B75DD8171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E1CE7A-97B8-E96B-C155-1582AFEB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31E-0208-4CEF-B239-404F7E191CD5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A6946D-E262-C5AE-9A68-AFA7E9F2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59EC9E-05C5-78F0-2CD4-D941D696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02A-909D-4FAA-B551-CAC1AEF77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72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54B2F58-136B-0B2C-E51C-F281D4B17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021FB4F-8D0D-141A-20DF-46D65EB7E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D2E5AD-AB96-9A61-06E4-786008ED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31E-0208-4CEF-B239-404F7E191CD5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B8FC16-5AFC-A430-E36D-5CD9C285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B92780-051B-1543-FAC8-A4E1C93E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02A-909D-4FAA-B551-CAC1AEF77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21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EED586-2E56-02A3-4642-F1EC16B0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9A9683-1EB0-ED2D-F179-562CAFBF1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0148C3-CDAE-9598-555A-C538B8F9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31E-0208-4CEF-B239-404F7E191CD5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CE2728-6AA5-41C4-268A-50B5A0D4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16EBCC-C7E8-9913-44F8-6A97DDB4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02A-909D-4FAA-B551-CAC1AEF77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02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7F1925-62C7-FB7D-78E0-DCB7F762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3A23166-1AF6-ABDE-7017-04EB33258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3AAD3A-B40D-53BE-F4C6-3BDAE400C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31E-0208-4CEF-B239-404F7E191CD5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5B413C-7F23-76E2-5F3B-4E02A5BA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18C9BF-DC4E-DCEF-5104-B096ED84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02A-909D-4FAA-B551-CAC1AEF77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29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448DC9-0F43-F2FB-131F-5B42FACD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3678B2-9F39-9395-0189-97E552B5C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264C94C-3215-9590-FC7A-BEEEA58A2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D8DF4AB-2545-8C2A-1A49-D7000EF90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31E-0208-4CEF-B239-404F7E191CD5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FC26FA-A3B2-FCB6-0993-E3A4A054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002ECF3-828E-1DBB-04AE-2976E7BF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02A-909D-4FAA-B551-CAC1AEF77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42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9F3BA2-D7D2-957B-1B00-776D94E1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AE3A16D-6CA7-1976-D631-8A954C245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103D7FB-557D-8EF9-570F-0FF30F8DB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05DCD2D-5192-F20C-D84D-9BB8B9E31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A526E53-5C55-63DF-D8C4-FE014485E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434ADC9-4625-64F7-1C62-503BD825E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31E-0208-4CEF-B239-404F7E191CD5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AD0A6CB-01E9-9C53-1F05-FD5A00A8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DA06109-FCF1-BDEB-EDB3-1049262D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02A-909D-4FAA-B551-CAC1AEF77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34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72D6F0-4F17-0FDA-0D70-013E4BC6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3480355-92AB-6E00-5FB6-EA21F008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31E-0208-4CEF-B239-404F7E191CD5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FAE2579-BF40-C129-DBCC-643AFA21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8405A3A-7239-652A-B7AA-60816DAB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02A-909D-4FAA-B551-CAC1AEF77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76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77B9276-6F38-3377-D545-D63D027C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31E-0208-4CEF-B239-404F7E191CD5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1ABB2BE-7CF1-C479-A01D-92310AAD4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A23FA7-B723-FB97-BEEB-65AC19C6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02A-909D-4FAA-B551-CAC1AEF77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05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AFF42-62DC-AC97-1893-B639D7AE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5C06D0-48AF-183C-5EC5-9E1A89551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D753D1A-4335-DB00-BE47-120872545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A2D8A88-5AA9-665D-60CB-684CBF2D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31E-0208-4CEF-B239-404F7E191CD5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EFD8B4-51D1-56AE-996F-89E990C5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3BCBDC-0BE6-1617-AFB0-DE200F44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02A-909D-4FAA-B551-CAC1AEF77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90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5196D-DD9B-2C1F-7ED3-93E9CF6A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FB0121B-C4BB-4DC3-39B2-937D24A1D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3ADAE3D-5D69-5346-16EF-7EBD80503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DF022E2-B8B5-1683-0F5B-73161774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31E-0208-4CEF-B239-404F7E191CD5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A2039A5-B58B-133F-C642-C0FCB33C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B69E8DF-2AA9-AC24-96E3-7A8C34B8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02A-909D-4FAA-B551-CAC1AEF77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16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089C4FC-CADA-0A94-CA9F-AFEEB77CF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0C376E2-CE04-E4E5-6F94-2990C959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60E5F4-DE75-CBFF-E132-637B9A17D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0D831E-0208-4CEF-B239-404F7E191CD5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663164E-2C65-A762-EB1F-07303D5EF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ABB621-BF02-7535-5652-D5F78EA3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53A02A-909D-4FAA-B551-CAC1AEF779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27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95637B7-36A8-395B-1AB4-EB0A25674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653638"/>
            <a:ext cx="4656674" cy="301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CCB5FDDB-3B5F-D613-C7B4-5B322F2E6B07}"/>
              </a:ext>
            </a:extLst>
          </p:cNvPr>
          <p:cNvSpPr txBox="1">
            <a:spLocks/>
          </p:cNvSpPr>
          <p:nvPr/>
        </p:nvSpPr>
        <p:spPr>
          <a:xfrm>
            <a:off x="514350" y="2444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800" dirty="0"/>
              <a:t>Vision Transformer-female</a:t>
            </a:r>
            <a:endParaRPr lang="zh-TW" altLang="en-US" sz="48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00A210D-DC2A-409A-A9BF-6841423B5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50" y="3525504"/>
            <a:ext cx="4854849" cy="31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E43E40E-B552-70A9-7537-119FF00F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09" y="3418578"/>
            <a:ext cx="5020223" cy="32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D83790A-B66B-E9D6-B458-5A21437F8412}"/>
              </a:ext>
            </a:extLst>
          </p:cNvPr>
          <p:cNvSpPr txBox="1"/>
          <p:nvPr/>
        </p:nvSpPr>
        <p:spPr>
          <a:xfrm>
            <a:off x="690734" y="2831745"/>
            <a:ext cx="514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暫時還未收斂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23D9BA7-04C0-46BB-9FCA-B568CA51B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44136"/>
              </p:ext>
            </p:extLst>
          </p:nvPr>
        </p:nvGraphicFramePr>
        <p:xfrm>
          <a:off x="6788150" y="1590676"/>
          <a:ext cx="2623085" cy="628650"/>
        </p:xfrm>
        <a:graphic>
          <a:graphicData uri="http://schemas.openxmlformats.org/drawingml/2006/table">
            <a:tbl>
              <a:tblPr/>
              <a:tblGrid>
                <a:gridCol w="2623085">
                  <a:extLst>
                    <a:ext uri="{9D8B030D-6E8A-4147-A177-3AD203B41FA5}">
                      <a16:colId xmlns:a16="http://schemas.microsoft.com/office/drawing/2014/main" val="218991889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異常數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715008"/>
                  </a:ext>
                </a:extLst>
              </a:tr>
              <a:tr h="4985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正常數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222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64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CA5F1-4559-FE95-0D9A-9F458ABBC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VGG16-male(500epochs)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BB92B90-EDD1-83CC-7BDE-CFDBA5CDE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678" y="4001407"/>
            <a:ext cx="4249960" cy="2714986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239CF58-FA08-4B73-007E-FBBBB8B2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652" y="3881813"/>
            <a:ext cx="4342060" cy="2753623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E59A7294-736B-46D9-6815-F3ACA56E5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353186"/>
              </p:ext>
            </p:extLst>
          </p:nvPr>
        </p:nvGraphicFramePr>
        <p:xfrm>
          <a:off x="3147712" y="2170194"/>
          <a:ext cx="8128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803903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010966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19700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9697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0855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訓練集平衡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8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平衡前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954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434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849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17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DA82BA-D730-8668-B735-FC2FE28D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VGG16-male(500epochs)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F0501A1-AA13-C418-0A58-97024BA56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1041" y="3157641"/>
            <a:ext cx="3995050" cy="3335234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DDB0C8F-D318-B3A8-9898-BDFD0C077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60" y="3350500"/>
            <a:ext cx="3601619" cy="3019321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54ABFFF9-23AC-23AA-A5A3-1023E3BE15B4}"/>
              </a:ext>
            </a:extLst>
          </p:cNvPr>
          <p:cNvGraphicFramePr>
            <a:graphicFrameLocks noGrp="1"/>
          </p:cNvGraphicFramePr>
          <p:nvPr/>
        </p:nvGraphicFramePr>
        <p:xfrm>
          <a:off x="3098800" y="1907116"/>
          <a:ext cx="8128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803903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010966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19700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9697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0855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測試集平衡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8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平衡前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229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376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434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152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152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849350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70B3FD65-D940-E393-A25C-61C0CF01C831}"/>
              </a:ext>
            </a:extLst>
          </p:cNvPr>
          <p:cNvSpPr txBox="1"/>
          <p:nvPr/>
        </p:nvSpPr>
        <p:spPr>
          <a:xfrm>
            <a:off x="50800" y="3507499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                   precision    recall  f1-score   support</a:t>
            </a:r>
          </a:p>
          <a:p>
            <a:endParaRPr lang="zh-TW" altLang="en-US" dirty="0"/>
          </a:p>
          <a:p>
            <a:r>
              <a:rPr lang="zh-TW" altLang="en-US" dirty="0"/>
              <a:t>     Class 0       0.27      0.63      0.38       152</a:t>
            </a:r>
          </a:p>
          <a:p>
            <a:r>
              <a:rPr lang="zh-TW" altLang="en-US" dirty="0"/>
              <a:t>     Class 1       0.12      0.18      0.14       152</a:t>
            </a:r>
          </a:p>
          <a:p>
            <a:r>
              <a:rPr lang="zh-TW" altLang="en-US" dirty="0"/>
              <a:t>     Class 2       0.83      0.16      0.27       152</a:t>
            </a:r>
          </a:p>
          <a:p>
            <a:r>
              <a:rPr lang="zh-TW" altLang="en-US" dirty="0"/>
              <a:t>     Class 3       0.00      0.00      0.00       152</a:t>
            </a:r>
          </a:p>
          <a:p>
            <a:endParaRPr lang="zh-TW" altLang="en-US" dirty="0"/>
          </a:p>
          <a:p>
            <a:r>
              <a:rPr lang="zh-TW" altLang="en-US" dirty="0"/>
              <a:t>    accuracy                           0.24       608</a:t>
            </a:r>
          </a:p>
          <a:p>
            <a:r>
              <a:rPr lang="zh-TW" altLang="en-US" dirty="0"/>
              <a:t>   macro avg       0.30      0.24      0.20       608</a:t>
            </a:r>
          </a:p>
          <a:p>
            <a:r>
              <a:rPr lang="zh-TW" altLang="en-US" dirty="0"/>
              <a:t>weighted avg       0.30      0.24      0.20       608</a:t>
            </a:r>
          </a:p>
        </p:txBody>
      </p:sp>
    </p:spTree>
    <p:extLst>
      <p:ext uri="{BB962C8B-B14F-4D97-AF65-F5344CB8AC3E}">
        <p14:creationId xmlns:p14="http://schemas.microsoft.com/office/powerpoint/2010/main" val="429153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FE6CE1-80B3-2407-DE0E-0A003696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E861AF-1147-348A-080F-96D0B69B2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Class0</a:t>
            </a:r>
            <a:r>
              <a:rPr lang="zh-TW" altLang="en-US" dirty="0"/>
              <a:t> </a:t>
            </a:r>
            <a:r>
              <a:rPr lang="en-US" altLang="zh-TW" dirty="0"/>
              <a:t>: </a:t>
            </a:r>
            <a:r>
              <a:rPr lang="zh-TW" altLang="en-US" dirty="0"/>
              <a:t>血糖值</a:t>
            </a:r>
            <a:r>
              <a:rPr lang="en-US" altLang="zh-TW" dirty="0"/>
              <a:t>0~90</a:t>
            </a:r>
            <a:endParaRPr lang="zh-TW" altLang="en-US" dirty="0"/>
          </a:p>
          <a:p>
            <a:r>
              <a:rPr lang="en-US" altLang="zh-TW" dirty="0"/>
              <a:t>Class1 : </a:t>
            </a:r>
            <a:r>
              <a:rPr lang="zh-TW" altLang="en-US" dirty="0"/>
              <a:t>血糖值</a:t>
            </a:r>
            <a:r>
              <a:rPr lang="en-US" altLang="zh-TW" dirty="0"/>
              <a:t>90~140</a:t>
            </a:r>
            <a:endParaRPr lang="zh-TW" altLang="en-US" dirty="0"/>
          </a:p>
          <a:p>
            <a:r>
              <a:rPr lang="en-US" altLang="zh-TW" dirty="0"/>
              <a:t>Class2 :</a:t>
            </a:r>
            <a:r>
              <a:rPr lang="zh-TW" altLang="en-US" dirty="0"/>
              <a:t>血糖值</a:t>
            </a:r>
            <a:r>
              <a:rPr lang="en-US" altLang="zh-TW" dirty="0"/>
              <a:t>140~200</a:t>
            </a:r>
            <a:endParaRPr lang="zh-TW" altLang="en-US" dirty="0"/>
          </a:p>
          <a:p>
            <a:r>
              <a:rPr lang="en-US" altLang="zh-TW" dirty="0"/>
              <a:t>Class3 :</a:t>
            </a:r>
            <a:r>
              <a:rPr lang="zh-TW" altLang="en-US" dirty="0"/>
              <a:t>血糖值</a:t>
            </a:r>
            <a:r>
              <a:rPr lang="en-US" altLang="zh-TW" dirty="0"/>
              <a:t>200~400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77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D39AFE-5B9C-6F57-CCF7-631D3773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VGG16-female (200epochs)</a:t>
            </a:r>
            <a:endParaRPr lang="zh-TW" altLang="en-US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37FE6B72-BCD5-2B23-DC9B-7480CAE45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723575"/>
              </p:ext>
            </p:extLst>
          </p:nvPr>
        </p:nvGraphicFramePr>
        <p:xfrm>
          <a:off x="3098800" y="1907116"/>
          <a:ext cx="8128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803903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010966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19700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9697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0855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訓練集平衡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8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平衡前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750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434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849350"/>
                  </a:ext>
                </a:extLst>
              </a:tr>
            </a:tbl>
          </a:graphicData>
        </a:graphic>
      </p:graphicFrame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id="{84B7CE2E-A4AD-4783-3C77-B4D44BF07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81" y="3742573"/>
            <a:ext cx="4558038" cy="2872540"/>
          </a:xfr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642F4A3-8489-D4F3-A3F4-7AD70D666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3714271"/>
            <a:ext cx="4690768" cy="30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6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C8CDA979-7311-D9C3-5B24-55A0A9811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VGG16-female (200epochs)</a:t>
            </a:r>
            <a:endParaRPr lang="zh-TW" altLang="en-US" dirty="0"/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45E40B1C-C9F2-931B-88BE-2F34D6B23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964605"/>
              </p:ext>
            </p:extLst>
          </p:nvPr>
        </p:nvGraphicFramePr>
        <p:xfrm>
          <a:off x="3098800" y="1907116"/>
          <a:ext cx="8128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803903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010966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19700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9697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0855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測試集平衡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8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平衡前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125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434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849350"/>
                  </a:ext>
                </a:extLst>
              </a:tr>
            </a:tbl>
          </a:graphicData>
        </a:graphic>
      </p:graphicFrame>
      <p:pic>
        <p:nvPicPr>
          <p:cNvPr id="25" name="內容版面配置區 24">
            <a:extLst>
              <a:ext uri="{FF2B5EF4-FFF2-40B4-BE49-F238E27FC236}">
                <a16:creationId xmlns:a16="http://schemas.microsoft.com/office/drawing/2014/main" id="{D663EF88-6041-B993-5A15-8A3CAEA9C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8952" y="3631955"/>
            <a:ext cx="3695341" cy="3066077"/>
          </a:xfr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179653BB-822C-225A-8DEA-D2A35DC58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350" y="3636593"/>
            <a:ext cx="3785052" cy="3061439"/>
          </a:xfrm>
          <a:prstGeom prst="rect">
            <a:avLst/>
          </a:prstGeo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2DB4A4F2-0EA0-A76C-BD70-5134E037FFA5}"/>
              </a:ext>
            </a:extLst>
          </p:cNvPr>
          <p:cNvSpPr txBox="1"/>
          <p:nvPr/>
        </p:nvSpPr>
        <p:spPr>
          <a:xfrm>
            <a:off x="0" y="3838365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             precision    recall  f1-score   support</a:t>
            </a:r>
          </a:p>
          <a:p>
            <a:endParaRPr lang="zh-TW" altLang="en-US" dirty="0"/>
          </a:p>
          <a:p>
            <a:r>
              <a:rPr lang="zh-TW" altLang="en-US" dirty="0"/>
              <a:t>     Class 0       0.00      0.00      0.00        49</a:t>
            </a:r>
          </a:p>
          <a:p>
            <a:r>
              <a:rPr lang="zh-TW" altLang="en-US" dirty="0"/>
              <a:t>     Class 1       0.22      0.82      0.35        49</a:t>
            </a:r>
          </a:p>
          <a:p>
            <a:r>
              <a:rPr lang="zh-TW" altLang="en-US" dirty="0"/>
              <a:t>     Class 2       0.00      0.00      0.00        49</a:t>
            </a:r>
          </a:p>
          <a:p>
            <a:r>
              <a:rPr lang="zh-TW" altLang="en-US" dirty="0"/>
              <a:t>     Class 3       0.00      0.00      0.00        49</a:t>
            </a:r>
          </a:p>
          <a:p>
            <a:endParaRPr lang="zh-TW" altLang="en-US" dirty="0"/>
          </a:p>
          <a:p>
            <a:r>
              <a:rPr lang="zh-TW" altLang="en-US" dirty="0"/>
              <a:t>    accuracy                           0.20       196</a:t>
            </a:r>
          </a:p>
          <a:p>
            <a:r>
              <a:rPr lang="zh-TW" altLang="en-US" dirty="0"/>
              <a:t>   macro avg       0.06      0.20      0.09       196</a:t>
            </a:r>
          </a:p>
          <a:p>
            <a:r>
              <a:rPr lang="zh-TW" altLang="en-US" dirty="0"/>
              <a:t>weighted avg       0.06      0.20      0.09       196</a:t>
            </a:r>
          </a:p>
        </p:txBody>
      </p:sp>
    </p:spTree>
    <p:extLst>
      <p:ext uri="{BB962C8B-B14F-4D97-AF65-F5344CB8AC3E}">
        <p14:creationId xmlns:p14="http://schemas.microsoft.com/office/powerpoint/2010/main" val="103994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6DCA41-651C-B096-B602-24564EDD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VGG16-female (500epochs)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7A05452-D74A-2574-0099-5C099BEEF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668" y="3509755"/>
            <a:ext cx="4947132" cy="309265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83EE709-5360-FB6F-1297-E3909058D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874" y="3448978"/>
            <a:ext cx="4947132" cy="3153435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9678569-D6E9-4595-032A-7D993D22A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80509"/>
              </p:ext>
            </p:extLst>
          </p:nvPr>
        </p:nvGraphicFramePr>
        <p:xfrm>
          <a:off x="3098800" y="1907116"/>
          <a:ext cx="8128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803903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010966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19700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9697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0855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訓練集平衡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8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平衡前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750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434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849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1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042B9CD-1E44-D76C-2C6D-C33D6762696D}"/>
              </a:ext>
            </a:extLst>
          </p:cNvPr>
          <p:cNvSpPr txBox="1">
            <a:spLocks/>
          </p:cNvSpPr>
          <p:nvPr/>
        </p:nvSpPr>
        <p:spPr>
          <a:xfrm>
            <a:off x="895350" y="441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VGG16-female (500epochs)</a:t>
            </a:r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372D9CD-E543-DF4D-911A-4A9096C88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72745"/>
              </p:ext>
            </p:extLst>
          </p:nvPr>
        </p:nvGraphicFramePr>
        <p:xfrm>
          <a:off x="3098800" y="1907116"/>
          <a:ext cx="8128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803903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010966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19700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9697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0855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測試集平衡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8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平衡前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125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434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849350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763571E3-E8E1-9BEF-8B83-A44FA856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09" y="3314700"/>
            <a:ext cx="4044342" cy="3429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551CB6F-3E41-4491-F14D-3EBA65304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185" y="3562202"/>
            <a:ext cx="3827915" cy="3181498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26E47F76-15B5-A591-EFBC-8520250680C7}"/>
              </a:ext>
            </a:extLst>
          </p:cNvPr>
          <p:cNvSpPr txBox="1"/>
          <p:nvPr/>
        </p:nvSpPr>
        <p:spPr>
          <a:xfrm>
            <a:off x="0" y="3838365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             precision    recall  f1-score   support</a:t>
            </a:r>
          </a:p>
          <a:p>
            <a:endParaRPr lang="zh-TW" altLang="en-US" dirty="0"/>
          </a:p>
          <a:p>
            <a:r>
              <a:rPr lang="zh-TW" altLang="en-US" dirty="0"/>
              <a:t>     Class 0       0.14      0.06      0.09        49</a:t>
            </a:r>
          </a:p>
          <a:p>
            <a:r>
              <a:rPr lang="zh-TW" altLang="en-US" dirty="0"/>
              <a:t>     Class 1       0.28      0.78      0.41        49</a:t>
            </a:r>
          </a:p>
          <a:p>
            <a:r>
              <a:rPr lang="zh-TW" altLang="en-US" dirty="0"/>
              <a:t>     Class 2       0.03      0.02      0.02        49</a:t>
            </a:r>
          </a:p>
          <a:p>
            <a:r>
              <a:rPr lang="zh-TW" altLang="en-US" dirty="0"/>
              <a:t>     Class 3       0.00      0.00      0.00        49</a:t>
            </a:r>
          </a:p>
          <a:p>
            <a:endParaRPr lang="zh-TW" altLang="en-US" dirty="0"/>
          </a:p>
          <a:p>
            <a:r>
              <a:rPr lang="zh-TW" altLang="en-US" dirty="0"/>
              <a:t>    accuracy                           0.21       196</a:t>
            </a:r>
          </a:p>
          <a:p>
            <a:r>
              <a:rPr lang="zh-TW" altLang="en-US" dirty="0"/>
              <a:t>   macro avg       0.11      0.21      0.13       196</a:t>
            </a:r>
          </a:p>
          <a:p>
            <a:r>
              <a:rPr lang="zh-TW" altLang="en-US" dirty="0"/>
              <a:t>weighted avg       0.11      0.21      0.13       196</a:t>
            </a:r>
          </a:p>
        </p:txBody>
      </p:sp>
    </p:spTree>
    <p:extLst>
      <p:ext uri="{BB962C8B-B14F-4D97-AF65-F5344CB8AC3E}">
        <p14:creationId xmlns:p14="http://schemas.microsoft.com/office/powerpoint/2010/main" val="2853277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46AE23-5448-3097-DC2E-431A40A6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VGG16-male (200epochs)</a:t>
            </a:r>
            <a:endParaRPr lang="zh-TW" alt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CA4B6D57-CF0C-0CAB-2011-F9B428D32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43786"/>
              </p:ext>
            </p:extLst>
          </p:nvPr>
        </p:nvGraphicFramePr>
        <p:xfrm>
          <a:off x="3098800" y="1907116"/>
          <a:ext cx="8128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803903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010966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19700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9697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0855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訓練集平衡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8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平衡前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954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434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849350"/>
                  </a:ext>
                </a:extLst>
              </a:tr>
            </a:tbl>
          </a:graphicData>
        </a:graphic>
      </p:graphicFrame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80C40416-33DB-7EAE-134C-3CE2DA7DC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24" y="3777257"/>
            <a:ext cx="4656576" cy="2888656"/>
          </a:xfr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41A05E82-6A87-AC9C-FDB6-97D9EC7AC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00" y="3762946"/>
            <a:ext cx="4385258" cy="27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9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A3C4EE43-2631-89D8-8E67-06E07C689074}"/>
              </a:ext>
            </a:extLst>
          </p:cNvPr>
          <p:cNvSpPr txBox="1">
            <a:spLocks/>
          </p:cNvSpPr>
          <p:nvPr/>
        </p:nvSpPr>
        <p:spPr>
          <a:xfrm>
            <a:off x="730250" y="3714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VGG16-male (200epochs)</a:t>
            </a:r>
            <a:endParaRPr lang="zh-TW" altLang="en-US" dirty="0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3EC90A8-47EA-9065-B7CC-81DC8101A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05719"/>
              </p:ext>
            </p:extLst>
          </p:nvPr>
        </p:nvGraphicFramePr>
        <p:xfrm>
          <a:off x="3098800" y="1907116"/>
          <a:ext cx="8128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803903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010966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19700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9697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0855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測試集平衡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8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平衡前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229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376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434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152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152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849350"/>
                  </a:ext>
                </a:extLst>
              </a:tr>
            </a:tbl>
          </a:graphicData>
        </a:graphic>
      </p:graphicFrame>
      <p:pic>
        <p:nvPicPr>
          <p:cNvPr id="17" name="圖片 16">
            <a:extLst>
              <a:ext uri="{FF2B5EF4-FFF2-40B4-BE49-F238E27FC236}">
                <a16:creationId xmlns:a16="http://schemas.microsoft.com/office/drawing/2014/main" id="{1D9794AF-A576-FC05-4674-8DC0D681C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527" y="3344207"/>
            <a:ext cx="3980573" cy="3282386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B012C3FB-A9B5-1022-32EC-264EF5A94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777" y="3473450"/>
            <a:ext cx="3802545" cy="3203943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50CD60A1-278D-0DE9-DB7D-DAE72EA3C09C}"/>
              </a:ext>
            </a:extLst>
          </p:cNvPr>
          <p:cNvSpPr txBox="1"/>
          <p:nvPr/>
        </p:nvSpPr>
        <p:spPr>
          <a:xfrm>
            <a:off x="50800" y="3764271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            precision    recall  f1-score   support</a:t>
            </a:r>
          </a:p>
          <a:p>
            <a:endParaRPr lang="zh-TW" altLang="en-US" dirty="0"/>
          </a:p>
          <a:p>
            <a:r>
              <a:rPr lang="zh-TW" altLang="en-US" dirty="0"/>
              <a:t>     Class 0       0.25      0.64      0.36       152</a:t>
            </a:r>
          </a:p>
          <a:p>
            <a:r>
              <a:rPr lang="zh-TW" altLang="en-US" dirty="0"/>
              <a:t>     Class 1       0.14      0.15      0.15       152</a:t>
            </a:r>
          </a:p>
          <a:p>
            <a:r>
              <a:rPr lang="zh-TW" altLang="en-US" dirty="0"/>
              <a:t>     Class 2       0.55      0.23      0.32       152</a:t>
            </a:r>
          </a:p>
          <a:p>
            <a:r>
              <a:rPr lang="zh-TW" altLang="en-US" dirty="0"/>
              <a:t>     Class 3       0.00      0.00      0.00       152</a:t>
            </a:r>
          </a:p>
          <a:p>
            <a:endParaRPr lang="zh-TW" altLang="en-US" dirty="0"/>
          </a:p>
          <a:p>
            <a:r>
              <a:rPr lang="zh-TW" altLang="en-US" dirty="0"/>
              <a:t>    accuracy                           0.25       608</a:t>
            </a:r>
          </a:p>
          <a:p>
            <a:r>
              <a:rPr lang="zh-TW" altLang="en-US" dirty="0"/>
              <a:t>   macro avg       0.24      0.25      0.21       608</a:t>
            </a:r>
          </a:p>
          <a:p>
            <a:r>
              <a:rPr lang="zh-TW" altLang="en-US" dirty="0"/>
              <a:t>weighted avg       0.24      0.25      0.21       608</a:t>
            </a:r>
          </a:p>
        </p:txBody>
      </p:sp>
    </p:spTree>
    <p:extLst>
      <p:ext uri="{BB962C8B-B14F-4D97-AF65-F5344CB8AC3E}">
        <p14:creationId xmlns:p14="http://schemas.microsoft.com/office/powerpoint/2010/main" val="250993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A3C4EE43-2631-89D8-8E67-06E07C689074}"/>
              </a:ext>
            </a:extLst>
          </p:cNvPr>
          <p:cNvSpPr txBox="1">
            <a:spLocks/>
          </p:cNvSpPr>
          <p:nvPr/>
        </p:nvSpPr>
        <p:spPr>
          <a:xfrm>
            <a:off x="730250" y="3714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VGG16-male(500epochs)</a:t>
            </a:r>
            <a:endParaRPr lang="zh-TW" altLang="en-US" dirty="0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3EC90A8-47EA-9065-B7CC-81DC8101A9BD}"/>
              </a:ext>
            </a:extLst>
          </p:cNvPr>
          <p:cNvGraphicFramePr>
            <a:graphicFrameLocks noGrp="1"/>
          </p:cNvGraphicFramePr>
          <p:nvPr/>
        </p:nvGraphicFramePr>
        <p:xfrm>
          <a:off x="3098800" y="1907116"/>
          <a:ext cx="8128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803903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010966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19700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9697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0855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測試集平衡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8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平衡前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229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376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434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平衡後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152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152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152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849350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96836F13-7244-BC13-0048-BBEC1AC01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927" y="3382407"/>
            <a:ext cx="4064544" cy="330835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B1584E1-914F-5516-4818-C6321EAB7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274" y="3526519"/>
            <a:ext cx="3764426" cy="3046106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A57D33A5-9BF3-3553-F898-2E218EB3FB51}"/>
              </a:ext>
            </a:extLst>
          </p:cNvPr>
          <p:cNvSpPr txBox="1"/>
          <p:nvPr/>
        </p:nvSpPr>
        <p:spPr>
          <a:xfrm>
            <a:off x="0" y="3710303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             precision    recall  f1-score   support</a:t>
            </a:r>
          </a:p>
          <a:p>
            <a:endParaRPr lang="zh-TW" altLang="en-US" dirty="0"/>
          </a:p>
          <a:p>
            <a:r>
              <a:rPr lang="zh-TW" altLang="en-US" dirty="0"/>
              <a:t>     Class 0       0.17      0.36      0.23       152</a:t>
            </a:r>
          </a:p>
          <a:p>
            <a:r>
              <a:rPr lang="zh-TW" altLang="en-US" dirty="0"/>
              <a:t>     Class 1       0.22      0.31      0.26       152</a:t>
            </a:r>
          </a:p>
          <a:p>
            <a:r>
              <a:rPr lang="zh-TW" altLang="en-US" dirty="0"/>
              <a:t>     Class 2       0.46      0.26      0.33       152</a:t>
            </a:r>
          </a:p>
          <a:p>
            <a:r>
              <a:rPr lang="zh-TW" altLang="en-US" dirty="0"/>
              <a:t>     Class 3       0.00      0.00      0.00       152</a:t>
            </a:r>
          </a:p>
          <a:p>
            <a:endParaRPr lang="zh-TW" altLang="en-US" dirty="0"/>
          </a:p>
          <a:p>
            <a:r>
              <a:rPr lang="zh-TW" altLang="en-US" dirty="0"/>
              <a:t>    accuracy                           0.23       608</a:t>
            </a:r>
          </a:p>
          <a:p>
            <a:r>
              <a:rPr lang="zh-TW" altLang="en-US" dirty="0"/>
              <a:t>   macro avg       0.21      0.23      0.21       608</a:t>
            </a:r>
          </a:p>
          <a:p>
            <a:r>
              <a:rPr lang="zh-TW" altLang="en-US" dirty="0"/>
              <a:t>weighted avg       0.21      0.23      0.21       608</a:t>
            </a:r>
          </a:p>
        </p:txBody>
      </p:sp>
    </p:spTree>
    <p:extLst>
      <p:ext uri="{BB962C8B-B14F-4D97-AF65-F5344CB8AC3E}">
        <p14:creationId xmlns:p14="http://schemas.microsoft.com/office/powerpoint/2010/main" val="1137406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717</Words>
  <Application>Microsoft Office PowerPoint</Application>
  <PresentationFormat>寬螢幕</PresentationFormat>
  <Paragraphs>203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標楷體</vt:lpstr>
      <vt:lpstr>Aptos</vt:lpstr>
      <vt:lpstr>Aptos Display</vt:lpstr>
      <vt:lpstr>Arial</vt:lpstr>
      <vt:lpstr>Office 佈景主題</vt:lpstr>
      <vt:lpstr>PowerPoint 簡報</vt:lpstr>
      <vt:lpstr>VGG16</vt:lpstr>
      <vt:lpstr>VGG16-female (200epochs)</vt:lpstr>
      <vt:lpstr>VGG16-female (200epochs)</vt:lpstr>
      <vt:lpstr>VGG16-female (500epochs)</vt:lpstr>
      <vt:lpstr>PowerPoint 簡報</vt:lpstr>
      <vt:lpstr>VGG16-male (200epochs)</vt:lpstr>
      <vt:lpstr>PowerPoint 簡報</vt:lpstr>
      <vt:lpstr>PowerPoint 簡報</vt:lpstr>
      <vt:lpstr>VGG16-male(500epochs)</vt:lpstr>
      <vt:lpstr>VGG16-male(500epochs)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季甫 鍾</dc:creator>
  <cp:lastModifiedBy>季甫 鍾</cp:lastModifiedBy>
  <cp:revision>30</cp:revision>
  <dcterms:created xsi:type="dcterms:W3CDTF">2024-06-18T12:48:10Z</dcterms:created>
  <dcterms:modified xsi:type="dcterms:W3CDTF">2024-06-25T20:21:30Z</dcterms:modified>
</cp:coreProperties>
</file>