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7" r:id="rId7"/>
    <p:sldId id="268" r:id="rId8"/>
    <p:sldId id="269" r:id="rId9"/>
    <p:sldId id="274" r:id="rId10"/>
    <p:sldId id="275" r:id="rId11"/>
    <p:sldId id="270" r:id="rId12"/>
    <p:sldId id="271" r:id="rId13"/>
    <p:sldId id="272" r:id="rId14"/>
    <p:sldId id="273" r:id="rId15"/>
    <p:sldId id="263" r:id="rId16"/>
    <p:sldId id="276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年齡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'新國民SKMH(20231206)'!$CE$77:$CE$86</c:f>
              <c:strCache>
                <c:ptCount val="10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  <c:pt idx="9">
                  <c:v>總人數</c:v>
                </c:pt>
              </c:strCache>
            </c:strRef>
          </c:cat>
          <c:val>
            <c:numRef>
              <c:f>'新國民SKMH(20231206)'!$CF$77:$CF$86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15</c:v>
                </c:pt>
                <c:pt idx="5">
                  <c:v>18</c:v>
                </c:pt>
                <c:pt idx="6">
                  <c:v>18</c:v>
                </c:pt>
                <c:pt idx="7">
                  <c:v>3</c:v>
                </c:pt>
                <c:pt idx="8">
                  <c:v>0</c:v>
                </c:pt>
                <c:pt idx="9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FA-4953-97A5-D0F459FA3E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06961392"/>
        <c:axId val="1406961808"/>
      </c:barChart>
      <c:catAx>
        <c:axId val="140696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6961808"/>
        <c:crosses val="autoZero"/>
        <c:auto val="1"/>
        <c:lblAlgn val="ctr"/>
        <c:lblOffset val="100"/>
        <c:noMultiLvlLbl val="0"/>
      </c:catAx>
      <c:valAx>
        <c:axId val="140696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696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'新國民醫院SKMH(20240605)'!$CJ$54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'新國民醫院SKMH(20240605)'!$CK$53:$CQ$53</c:f>
              <c:strCache>
                <c:ptCount val="7"/>
                <c:pt idx="1">
                  <c:v>白血球(4-10)</c:v>
                </c:pt>
                <c:pt idx="2">
                  <c:v>紅血球(3.7-5.5)</c:v>
                </c:pt>
                <c:pt idx="3">
                  <c:v>血色素(12-16)</c:v>
                </c:pt>
                <c:pt idx="4">
                  <c:v>血比容(33-47)</c:v>
                </c:pt>
                <c:pt idx="5">
                  <c:v>血球容積(80-99)</c:v>
                </c:pt>
                <c:pt idx="6">
                  <c:v>血紅素量(26-34)</c:v>
                </c:pt>
              </c:strCache>
            </c:strRef>
          </c:cat>
          <c:val>
            <c:numRef>
              <c:f>'新國民醫院SKMH(20240605)'!$CK$54:$CQ$54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2-419A-AAAB-8DBEE4E5CB00}"/>
            </c:ext>
          </c:extLst>
        </c:ser>
        <c:ser>
          <c:idx val="1"/>
          <c:order val="1"/>
          <c:tx>
            <c:strRef>
              <c:f>'新國民醫院SKMH(20240605)'!$CJ$55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'新國民醫院SKMH(20240605)'!$CK$53:$CQ$53</c:f>
              <c:strCache>
                <c:ptCount val="7"/>
                <c:pt idx="1">
                  <c:v>白血球(4-10)</c:v>
                </c:pt>
                <c:pt idx="2">
                  <c:v>紅血球(3.7-5.5)</c:v>
                </c:pt>
                <c:pt idx="3">
                  <c:v>血色素(12-16)</c:v>
                </c:pt>
                <c:pt idx="4">
                  <c:v>血比容(33-47)</c:v>
                </c:pt>
                <c:pt idx="5">
                  <c:v>血球容積(80-99)</c:v>
                </c:pt>
                <c:pt idx="6">
                  <c:v>血紅素量(26-34)</c:v>
                </c:pt>
              </c:strCache>
            </c:strRef>
          </c:cat>
          <c:val>
            <c:numRef>
              <c:f>'新國民醫院SKMH(20240605)'!$CK$55:$CQ$55</c:f>
              <c:numCache>
                <c:formatCode>General</c:formatCode>
                <c:ptCount val="7"/>
                <c:pt idx="0">
                  <c:v>20</c:v>
                </c:pt>
                <c:pt idx="1">
                  <c:v>7</c:v>
                </c:pt>
                <c:pt idx="2">
                  <c:v>1</c:v>
                </c:pt>
                <c:pt idx="3">
                  <c:v>8</c:v>
                </c:pt>
                <c:pt idx="4">
                  <c:v>17</c:v>
                </c:pt>
                <c:pt idx="5">
                  <c:v>17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32-419A-AAAB-8DBEE4E5CB00}"/>
            </c:ext>
          </c:extLst>
        </c:ser>
        <c:ser>
          <c:idx val="2"/>
          <c:order val="2"/>
          <c:tx>
            <c:strRef>
              <c:f>'新國民醫院SKMH(20240605)'!$CJ$56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'新國民醫院SKMH(20240605)'!$CK$53:$CQ$53</c:f>
              <c:strCache>
                <c:ptCount val="7"/>
                <c:pt idx="1">
                  <c:v>白血球(4-10)</c:v>
                </c:pt>
                <c:pt idx="2">
                  <c:v>紅血球(3.7-5.5)</c:v>
                </c:pt>
                <c:pt idx="3">
                  <c:v>血色素(12-16)</c:v>
                </c:pt>
                <c:pt idx="4">
                  <c:v>血比容(33-47)</c:v>
                </c:pt>
                <c:pt idx="5">
                  <c:v>血球容積(80-99)</c:v>
                </c:pt>
                <c:pt idx="6">
                  <c:v>血紅素量(26-34)</c:v>
                </c:pt>
              </c:strCache>
            </c:strRef>
          </c:cat>
          <c:val>
            <c:numRef>
              <c:f>'新國民醫院SKMH(20240605)'!$CK$56:$CQ$56</c:f>
              <c:numCache>
                <c:formatCode>General</c:formatCode>
                <c:ptCount val="7"/>
                <c:pt idx="0">
                  <c:v>1</c:v>
                </c:pt>
                <c:pt idx="1">
                  <c:v>14</c:v>
                </c:pt>
                <c:pt idx="2">
                  <c:v>21</c:v>
                </c:pt>
                <c:pt idx="3">
                  <c:v>14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32-419A-AAAB-8DBEE4E5CB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1555136"/>
        <c:axId val="1171553472"/>
      </c:barChart>
      <c:catAx>
        <c:axId val="117155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71553472"/>
        <c:crosses val="autoZero"/>
        <c:auto val="1"/>
        <c:lblAlgn val="ctr"/>
        <c:lblOffset val="100"/>
        <c:noMultiLvlLbl val="0"/>
      </c:catAx>
      <c:valAx>
        <c:axId val="117155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7155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'新國民醫院SKMH(20240605)'!$CJ$58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'新國民醫院SKMH(20240605)'!$CK$57:$CQ$57</c:f>
              <c:strCache>
                <c:ptCount val="7"/>
                <c:pt idx="1">
                  <c:v>血小板(138-400)</c:v>
                </c:pt>
                <c:pt idx="2">
                  <c:v>紅血球分布寬度(11-15)</c:v>
                </c:pt>
                <c:pt idx="3">
                  <c:v>嗜中性白血球(45-78)</c:v>
                </c:pt>
                <c:pt idx="4">
                  <c:v>單核球(2-10)</c:v>
                </c:pt>
                <c:pt idx="5">
                  <c:v>淋巴球(23-45)</c:v>
                </c:pt>
                <c:pt idx="6">
                  <c:v>嗜酸性白血球(0-6)</c:v>
                </c:pt>
              </c:strCache>
            </c:strRef>
          </c:cat>
          <c:val>
            <c:numRef>
              <c:f>'新國民醫院SKMH(20240605)'!$CK$58:$CQ$58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3-46B3-A289-BBFB65777117}"/>
            </c:ext>
          </c:extLst>
        </c:ser>
        <c:ser>
          <c:idx val="1"/>
          <c:order val="1"/>
          <c:tx>
            <c:strRef>
              <c:f>'新國民醫院SKMH(20240605)'!$CJ$59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'新國民醫院SKMH(20240605)'!$CK$57:$CQ$57</c:f>
              <c:strCache>
                <c:ptCount val="7"/>
                <c:pt idx="1">
                  <c:v>血小板(138-400)</c:v>
                </c:pt>
                <c:pt idx="2">
                  <c:v>紅血球分布寬度(11-15)</c:v>
                </c:pt>
                <c:pt idx="3">
                  <c:v>嗜中性白血球(45-78)</c:v>
                </c:pt>
                <c:pt idx="4">
                  <c:v>單核球(2-10)</c:v>
                </c:pt>
                <c:pt idx="5">
                  <c:v>淋巴球(23-45)</c:v>
                </c:pt>
                <c:pt idx="6">
                  <c:v>嗜酸性白血球(0-6)</c:v>
                </c:pt>
              </c:strCache>
            </c:strRef>
          </c:cat>
          <c:val>
            <c:numRef>
              <c:f>'新國民醫院SKMH(20240605)'!$CK$59:$CQ$59</c:f>
              <c:numCache>
                <c:formatCode>General</c:formatCode>
                <c:ptCount val="7"/>
                <c:pt idx="0">
                  <c:v>18</c:v>
                </c:pt>
                <c:pt idx="1">
                  <c:v>12</c:v>
                </c:pt>
                <c:pt idx="2">
                  <c:v>21</c:v>
                </c:pt>
                <c:pt idx="3">
                  <c:v>19</c:v>
                </c:pt>
                <c:pt idx="4">
                  <c:v>4</c:v>
                </c:pt>
                <c:pt idx="5">
                  <c:v>17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E3-46B3-A289-BBFB65777117}"/>
            </c:ext>
          </c:extLst>
        </c:ser>
        <c:ser>
          <c:idx val="2"/>
          <c:order val="2"/>
          <c:tx>
            <c:strRef>
              <c:f>'新國民醫院SKMH(20240605)'!$CJ$60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'新國民醫院SKMH(20240605)'!$CK$57:$CQ$57</c:f>
              <c:strCache>
                <c:ptCount val="7"/>
                <c:pt idx="1">
                  <c:v>血小板(138-400)</c:v>
                </c:pt>
                <c:pt idx="2">
                  <c:v>紅血球分布寬度(11-15)</c:v>
                </c:pt>
                <c:pt idx="3">
                  <c:v>嗜中性白血球(45-78)</c:v>
                </c:pt>
                <c:pt idx="4">
                  <c:v>單核球(2-10)</c:v>
                </c:pt>
                <c:pt idx="5">
                  <c:v>淋巴球(23-45)</c:v>
                </c:pt>
                <c:pt idx="6">
                  <c:v>嗜酸性白血球(0-6)</c:v>
                </c:pt>
              </c:strCache>
            </c:strRef>
          </c:cat>
          <c:val>
            <c:numRef>
              <c:f>'新國民醫院SKMH(20240605)'!$CK$60:$CQ$60</c:f>
              <c:numCache>
                <c:formatCode>General</c:formatCode>
                <c:ptCount val="7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18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E3-46B3-A289-BBFB657771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1553888"/>
        <c:axId val="1171552224"/>
      </c:barChart>
      <c:catAx>
        <c:axId val="117155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71552224"/>
        <c:crosses val="autoZero"/>
        <c:auto val="1"/>
        <c:lblAlgn val="ctr"/>
        <c:lblOffset val="100"/>
        <c:noMultiLvlLbl val="0"/>
      </c:catAx>
      <c:valAx>
        <c:axId val="117155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7155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'新國民醫院SKMH(20240605)'!$CJ$62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'新國民醫院SKMH(20240605)'!$CK$61:$CQ$61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'新國民醫院SKMH(20240605)'!$CK$62:$CQ$62</c:f>
              <c:numCache>
                <c:formatCode>General</c:formatCode>
                <c:ptCount val="7"/>
                <c:pt idx="0">
                  <c:v>15</c:v>
                </c:pt>
                <c:pt idx="1">
                  <c:v>23</c:v>
                </c:pt>
                <c:pt idx="2">
                  <c:v>23</c:v>
                </c:pt>
                <c:pt idx="3">
                  <c:v>0</c:v>
                </c:pt>
                <c:pt idx="4">
                  <c:v>1</c:v>
                </c:pt>
                <c:pt idx="5">
                  <c:v>13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6-4648-B856-2D37A00822CA}"/>
            </c:ext>
          </c:extLst>
        </c:ser>
        <c:ser>
          <c:idx val="1"/>
          <c:order val="1"/>
          <c:tx>
            <c:strRef>
              <c:f>'新國民醫院SKMH(20240605)'!$CJ$63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'新國民醫院SKMH(20240605)'!$CK$61:$CQ$61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'新國民醫院SKMH(20240605)'!$CK$63:$CQ$63</c:f>
              <c:numCache>
                <c:formatCode>General</c:formatCode>
                <c:ptCount val="7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21</c:v>
                </c:pt>
                <c:pt idx="5">
                  <c:v>10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6-4648-B856-2D37A00822CA}"/>
            </c:ext>
          </c:extLst>
        </c:ser>
        <c:ser>
          <c:idx val="2"/>
          <c:order val="2"/>
          <c:tx>
            <c:strRef>
              <c:f>'新國民醫院SKMH(20240605)'!$CJ$64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'新國民醫院SKMH(20240605)'!$CK$61:$CQ$61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'新國民醫院SKMH(20240605)'!$CK$64:$CQ$64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06-4648-B856-2D37A00822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7002912"/>
        <c:axId val="1597003328"/>
      </c:barChart>
      <c:catAx>
        <c:axId val="159700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97003328"/>
        <c:crosses val="autoZero"/>
        <c:auto val="1"/>
        <c:lblAlgn val="ctr"/>
        <c:lblOffset val="100"/>
        <c:noMultiLvlLbl val="0"/>
      </c:catAx>
      <c:valAx>
        <c:axId val="159700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9700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'新國民醫院SKMH(20240605)'!$CJ$66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'新國民醫院SKMH(20240605)'!$CK$65:$CQ$65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'新國民醫院SKMH(20240605)'!$CK$66:$CQ$66</c:f>
              <c:numCache>
                <c:formatCode>General</c:formatCode>
                <c:ptCount val="7"/>
                <c:pt idx="0">
                  <c:v>8</c:v>
                </c:pt>
                <c:pt idx="1">
                  <c:v>1</c:v>
                </c:pt>
                <c:pt idx="2">
                  <c:v>17</c:v>
                </c:pt>
                <c:pt idx="3">
                  <c:v>0</c:v>
                </c:pt>
                <c:pt idx="4">
                  <c:v>8</c:v>
                </c:pt>
                <c:pt idx="5">
                  <c:v>0</c:v>
                </c:pt>
                <c:pt idx="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E-4C82-9BF4-1B1991BDE803}"/>
            </c:ext>
          </c:extLst>
        </c:ser>
        <c:ser>
          <c:idx val="1"/>
          <c:order val="1"/>
          <c:tx>
            <c:strRef>
              <c:f>'新國民醫院SKMH(20240605)'!$CJ$67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'新國民醫院SKMH(20240605)'!$CK$65:$CQ$65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'新國民醫院SKMH(20240605)'!$CK$67:$CQ$67</c:f>
              <c:numCache>
                <c:formatCode>General</c:formatCode>
                <c:ptCount val="7"/>
                <c:pt idx="0">
                  <c:v>15</c:v>
                </c:pt>
                <c:pt idx="1">
                  <c:v>19</c:v>
                </c:pt>
                <c:pt idx="2">
                  <c:v>6</c:v>
                </c:pt>
                <c:pt idx="3">
                  <c:v>19</c:v>
                </c:pt>
                <c:pt idx="4">
                  <c:v>14</c:v>
                </c:pt>
                <c:pt idx="5">
                  <c:v>23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9E-4C82-9BF4-1B1991BDE803}"/>
            </c:ext>
          </c:extLst>
        </c:ser>
        <c:ser>
          <c:idx val="2"/>
          <c:order val="2"/>
          <c:tx>
            <c:strRef>
              <c:f>'新國民醫院SKMH(20240605)'!$CJ$68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'新國民醫院SKMH(20240605)'!$CK$65:$CQ$65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'新國民醫院SKMH(20240605)'!$CK$68:$CQ$68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9E-4C82-9BF4-1B1991BDE8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7005408"/>
        <c:axId val="1596997920"/>
      </c:barChart>
      <c:catAx>
        <c:axId val="159700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96997920"/>
        <c:crosses val="autoZero"/>
        <c:auto val="1"/>
        <c:lblAlgn val="ctr"/>
        <c:lblOffset val="100"/>
        <c:noMultiLvlLbl val="0"/>
      </c:catAx>
      <c:valAx>
        <c:axId val="159699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9700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'新國民醫院SKMH(20240605)'!$CJ$70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'新國民醫院SKMH(20240605)'!$CK$69:$CR$69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'新國民醫院SKMH(20240605)'!$CK$70:$CR$70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16-476E-9FEE-0DEBBA4BFC1B}"/>
            </c:ext>
          </c:extLst>
        </c:ser>
        <c:ser>
          <c:idx val="1"/>
          <c:order val="1"/>
          <c:tx>
            <c:strRef>
              <c:f>'新國民醫院SKMH(20240605)'!$CJ$71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'新國民醫院SKMH(20240605)'!$CK$69:$CR$69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'新國民醫院SKMH(20240605)'!$CK$71:$CR$71</c:f>
              <c:numCache>
                <c:formatCode>General</c:formatCode>
                <c:ptCount val="8"/>
                <c:pt idx="0">
                  <c:v>12</c:v>
                </c:pt>
                <c:pt idx="1">
                  <c:v>21</c:v>
                </c:pt>
                <c:pt idx="2">
                  <c:v>21</c:v>
                </c:pt>
                <c:pt idx="3">
                  <c:v>17</c:v>
                </c:pt>
                <c:pt idx="4">
                  <c:v>23</c:v>
                </c:pt>
                <c:pt idx="5">
                  <c:v>15</c:v>
                </c:pt>
                <c:pt idx="6">
                  <c:v>4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16-476E-9FEE-0DEBBA4BFC1B}"/>
            </c:ext>
          </c:extLst>
        </c:ser>
        <c:ser>
          <c:idx val="2"/>
          <c:order val="2"/>
          <c:tx>
            <c:strRef>
              <c:f>'新國民醫院SKMH(20240605)'!$CJ$72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'新國民醫院SKMH(20240605)'!$CK$69:$CR$69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'新國民醫院SKMH(20240605)'!$CK$72:$CR$72</c:f>
              <c:numCache>
                <c:formatCode>General</c:formatCode>
                <c:ptCount val="8"/>
                <c:pt idx="0">
                  <c:v>11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19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6-476E-9FEE-0DEBBA4BFC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85358688"/>
        <c:axId val="1485357856"/>
      </c:barChart>
      <c:catAx>
        <c:axId val="148535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85357856"/>
        <c:crosses val="autoZero"/>
        <c:auto val="1"/>
        <c:lblAlgn val="ctr"/>
        <c:lblOffset val="100"/>
        <c:noMultiLvlLbl val="0"/>
      </c:catAx>
      <c:valAx>
        <c:axId val="148535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8535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性別分布</a:t>
            </a:r>
            <a:endParaRPr lang="zh-TW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64E-4EF4-9691-16A46E641A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64E-4EF4-9691-16A46E641AB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64E-4EF4-9691-16A46E641AB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64E-4EF4-9691-16A46E641AB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'新國民SKMH(20231206)'!$CE$88:$CE$89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'新國民SKMH(20231206)'!$CF$88:$CF$89</c:f>
              <c:numCache>
                <c:formatCode>General</c:formatCode>
                <c:ptCount val="2"/>
                <c:pt idx="0">
                  <c:v>21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4E-4EF4-9691-16A46E641AB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'新國民SKMH(20231206)'!$CJ$103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'新國民SKMH(20231206)'!$CK$102:$CQ$102</c:f>
              <c:strCache>
                <c:ptCount val="7"/>
                <c:pt idx="0">
                  <c:v>白血球(4-10)</c:v>
                </c:pt>
                <c:pt idx="1">
                  <c:v>紅血球(3.7-5.5)</c:v>
                </c:pt>
                <c:pt idx="2">
                  <c:v>血色素(12-16)</c:v>
                </c:pt>
                <c:pt idx="3">
                  <c:v>血比容(33-47)</c:v>
                </c:pt>
                <c:pt idx="4">
                  <c:v>血球容積(80-99)</c:v>
                </c:pt>
                <c:pt idx="5">
                  <c:v>血紅素量(26-34)</c:v>
                </c:pt>
                <c:pt idx="6">
                  <c:v>血紅素濃度(31-37)</c:v>
                </c:pt>
              </c:strCache>
            </c:strRef>
          </c:cat>
          <c:val>
            <c:numRef>
              <c:f>'新國民SKMH(20231206)'!$CK$103:$CQ$103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4-49D6-82B6-D933F85B8241}"/>
            </c:ext>
          </c:extLst>
        </c:ser>
        <c:ser>
          <c:idx val="1"/>
          <c:order val="1"/>
          <c:tx>
            <c:strRef>
              <c:f>'新國民SKMH(20231206)'!$CJ$104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'新國民SKMH(20231206)'!$CK$102:$CQ$102</c:f>
              <c:strCache>
                <c:ptCount val="7"/>
                <c:pt idx="0">
                  <c:v>白血球(4-10)</c:v>
                </c:pt>
                <c:pt idx="1">
                  <c:v>紅血球(3.7-5.5)</c:v>
                </c:pt>
                <c:pt idx="2">
                  <c:v>血色素(12-16)</c:v>
                </c:pt>
                <c:pt idx="3">
                  <c:v>血比容(33-47)</c:v>
                </c:pt>
                <c:pt idx="4">
                  <c:v>血球容積(80-99)</c:v>
                </c:pt>
                <c:pt idx="5">
                  <c:v>血紅素量(26-34)</c:v>
                </c:pt>
                <c:pt idx="6">
                  <c:v>血紅素濃度(31-37)</c:v>
                </c:pt>
              </c:strCache>
            </c:strRef>
          </c:cat>
          <c:val>
            <c:numRef>
              <c:f>'新國民SKMH(20231206)'!$CK$104:$CQ$104</c:f>
              <c:numCache>
                <c:formatCode>General</c:formatCode>
                <c:ptCount val="7"/>
                <c:pt idx="0">
                  <c:v>50</c:v>
                </c:pt>
                <c:pt idx="1">
                  <c:v>23</c:v>
                </c:pt>
                <c:pt idx="2">
                  <c:v>5</c:v>
                </c:pt>
                <c:pt idx="3">
                  <c:v>26</c:v>
                </c:pt>
                <c:pt idx="4">
                  <c:v>47</c:v>
                </c:pt>
                <c:pt idx="5">
                  <c:v>45</c:v>
                </c:pt>
                <c:pt idx="6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84-49D6-82B6-D933F85B8241}"/>
            </c:ext>
          </c:extLst>
        </c:ser>
        <c:ser>
          <c:idx val="2"/>
          <c:order val="2"/>
          <c:tx>
            <c:strRef>
              <c:f>'新國民SKMH(20231206)'!$CJ$105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'新國民SKMH(20231206)'!$CK$102:$CQ$102</c:f>
              <c:strCache>
                <c:ptCount val="7"/>
                <c:pt idx="0">
                  <c:v>白血球(4-10)</c:v>
                </c:pt>
                <c:pt idx="1">
                  <c:v>紅血球(3.7-5.5)</c:v>
                </c:pt>
                <c:pt idx="2">
                  <c:v>血色素(12-16)</c:v>
                </c:pt>
                <c:pt idx="3">
                  <c:v>血比容(33-47)</c:v>
                </c:pt>
                <c:pt idx="4">
                  <c:v>血球容積(80-99)</c:v>
                </c:pt>
                <c:pt idx="5">
                  <c:v>血紅素量(26-34)</c:v>
                </c:pt>
                <c:pt idx="6">
                  <c:v>血紅素濃度(31-37)</c:v>
                </c:pt>
              </c:strCache>
            </c:strRef>
          </c:cat>
          <c:val>
            <c:numRef>
              <c:f>'新國民SKMH(20231206)'!$CK$105:$CQ$105</c:f>
              <c:numCache>
                <c:formatCode>General</c:formatCode>
                <c:ptCount val="7"/>
                <c:pt idx="0">
                  <c:v>1</c:v>
                </c:pt>
                <c:pt idx="1">
                  <c:v>31</c:v>
                </c:pt>
                <c:pt idx="2">
                  <c:v>50</c:v>
                </c:pt>
                <c:pt idx="3">
                  <c:v>28</c:v>
                </c:pt>
                <c:pt idx="4">
                  <c:v>4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84-49D6-82B6-D933F85B82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2495136"/>
        <c:axId val="1412496384"/>
      </c:barChart>
      <c:catAx>
        <c:axId val="141249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12496384"/>
        <c:crosses val="autoZero"/>
        <c:auto val="1"/>
        <c:lblAlgn val="ctr"/>
        <c:lblOffset val="100"/>
        <c:noMultiLvlLbl val="0"/>
      </c:catAx>
      <c:valAx>
        <c:axId val="141249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1249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'新國民SKMH(20231206)'!$CJ$107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'新國民SKMH(20231206)'!$CK$106:$CQ$106</c:f>
              <c:strCache>
                <c:ptCount val="7"/>
                <c:pt idx="0">
                  <c:v>血小板(138-400)</c:v>
                </c:pt>
                <c:pt idx="1">
                  <c:v>紅血球分布寬度(11-15)</c:v>
                </c:pt>
                <c:pt idx="2">
                  <c:v>嗜中性白血球(45-78)</c:v>
                </c:pt>
                <c:pt idx="3">
                  <c:v>單核球(2-10)</c:v>
                </c:pt>
                <c:pt idx="4">
                  <c:v>淋巴球(23-45)</c:v>
                </c:pt>
                <c:pt idx="5">
                  <c:v>嗜酸性白血球(0-6)</c:v>
                </c:pt>
                <c:pt idx="6">
                  <c:v>嗜鹼性白血球(0-2)</c:v>
                </c:pt>
              </c:strCache>
            </c:strRef>
          </c:cat>
          <c:val>
            <c:numRef>
              <c:f>'新國民SKMH(20231206)'!$CK$107:$CQ$107</c:f>
              <c:numCache>
                <c:formatCode>General</c:formatCode>
                <c:ptCount val="7"/>
                <c:pt idx="0">
                  <c:v>1</c:v>
                </c:pt>
                <c:pt idx="1">
                  <c:v>19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F-450D-A503-387F8A3B6D70}"/>
            </c:ext>
          </c:extLst>
        </c:ser>
        <c:ser>
          <c:idx val="1"/>
          <c:order val="1"/>
          <c:tx>
            <c:strRef>
              <c:f>'新國民SKMH(20231206)'!$CJ$108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'新國民SKMH(20231206)'!$CK$106:$CQ$106</c:f>
              <c:strCache>
                <c:ptCount val="7"/>
                <c:pt idx="0">
                  <c:v>血小板(138-400)</c:v>
                </c:pt>
                <c:pt idx="1">
                  <c:v>紅血球分布寬度(11-15)</c:v>
                </c:pt>
                <c:pt idx="2">
                  <c:v>嗜中性白血球(45-78)</c:v>
                </c:pt>
                <c:pt idx="3">
                  <c:v>單核球(2-10)</c:v>
                </c:pt>
                <c:pt idx="4">
                  <c:v>淋巴球(23-45)</c:v>
                </c:pt>
                <c:pt idx="5">
                  <c:v>嗜酸性白血球(0-6)</c:v>
                </c:pt>
                <c:pt idx="6">
                  <c:v>嗜鹼性白血球(0-2)</c:v>
                </c:pt>
              </c:strCache>
            </c:strRef>
          </c:cat>
          <c:val>
            <c:numRef>
              <c:f>'新國民SKMH(20231206)'!$CK$108:$CQ$108</c:f>
              <c:numCache>
                <c:formatCode>General</c:formatCode>
                <c:ptCount val="7"/>
                <c:pt idx="0">
                  <c:v>45</c:v>
                </c:pt>
                <c:pt idx="1">
                  <c:v>35</c:v>
                </c:pt>
                <c:pt idx="2">
                  <c:v>47</c:v>
                </c:pt>
                <c:pt idx="3">
                  <c:v>48</c:v>
                </c:pt>
                <c:pt idx="4">
                  <c:v>15</c:v>
                </c:pt>
                <c:pt idx="5">
                  <c:v>45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F-450D-A503-387F8A3B6D70}"/>
            </c:ext>
          </c:extLst>
        </c:ser>
        <c:ser>
          <c:idx val="2"/>
          <c:order val="2"/>
          <c:tx>
            <c:strRef>
              <c:f>'新國民SKMH(20231206)'!$CJ$109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'新國民SKMH(20231206)'!$CK$106:$CQ$106</c:f>
              <c:strCache>
                <c:ptCount val="7"/>
                <c:pt idx="0">
                  <c:v>血小板(138-400)</c:v>
                </c:pt>
                <c:pt idx="1">
                  <c:v>紅血球分布寬度(11-15)</c:v>
                </c:pt>
                <c:pt idx="2">
                  <c:v>嗜中性白血球(45-78)</c:v>
                </c:pt>
                <c:pt idx="3">
                  <c:v>單核球(2-10)</c:v>
                </c:pt>
                <c:pt idx="4">
                  <c:v>淋巴球(23-45)</c:v>
                </c:pt>
                <c:pt idx="5">
                  <c:v>嗜酸性白血球(0-6)</c:v>
                </c:pt>
                <c:pt idx="6">
                  <c:v>嗜鹼性白血球(0-2)</c:v>
                </c:pt>
              </c:strCache>
            </c:strRef>
          </c:cat>
          <c:val>
            <c:numRef>
              <c:f>'新國民SKMH(20231206)'!$CK$109:$CQ$109</c:f>
              <c:numCache>
                <c:formatCode>General</c:formatCode>
                <c:ptCount val="7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CF-450D-A503-387F8A3B6D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64680576"/>
        <c:axId val="1164678496"/>
      </c:barChart>
      <c:catAx>
        <c:axId val="116468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64678496"/>
        <c:crosses val="autoZero"/>
        <c:auto val="1"/>
        <c:lblAlgn val="ctr"/>
        <c:lblOffset val="100"/>
        <c:noMultiLvlLbl val="0"/>
      </c:catAx>
      <c:valAx>
        <c:axId val="116467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6468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'新國民SKMH(20231206)'!$CJ$111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'新國民SKMH(20231206)'!$CK$110:$CQ$110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'新國民SKMH(20231206)'!$CK$111:$CQ$111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55</c:v>
                </c:pt>
                <c:pt idx="3">
                  <c:v>0</c:v>
                </c:pt>
                <c:pt idx="4">
                  <c:v>1</c:v>
                </c:pt>
                <c:pt idx="5">
                  <c:v>25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F-4B60-91D0-4E4800834076}"/>
            </c:ext>
          </c:extLst>
        </c:ser>
        <c:ser>
          <c:idx val="1"/>
          <c:order val="1"/>
          <c:tx>
            <c:strRef>
              <c:f>'新國民SKMH(20231206)'!$CJ$112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'新國民SKMH(20231206)'!$CK$110:$CQ$110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'新國民SKMH(20231206)'!$CK$112:$CQ$112</c:f>
              <c:numCache>
                <c:formatCode>General</c:formatCode>
                <c:ptCount val="7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37</c:v>
                </c:pt>
                <c:pt idx="4">
                  <c:v>51</c:v>
                </c:pt>
                <c:pt idx="5">
                  <c:v>29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2F-4B60-91D0-4E4800834076}"/>
            </c:ext>
          </c:extLst>
        </c:ser>
        <c:ser>
          <c:idx val="2"/>
          <c:order val="2"/>
          <c:tx>
            <c:strRef>
              <c:f>'新國民SKMH(20231206)'!$CJ$113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'新國民SKMH(20231206)'!$CK$110:$CQ$110</c:f>
              <c:strCache>
                <c:ptCount val="7"/>
                <c:pt idx="0">
                  <c:v>血糖(70-100)</c:v>
                </c:pt>
                <c:pt idx="1">
                  <c:v>血液尿素氮(7-25)</c:v>
                </c:pt>
                <c:pt idx="2">
                  <c:v>肌酸酐(0.6-1.2)</c:v>
                </c:pt>
                <c:pt idx="3">
                  <c:v>GOT(13-39)</c:v>
                </c:pt>
                <c:pt idx="4">
                  <c:v>GPT(7-52)</c:v>
                </c:pt>
                <c:pt idx="5">
                  <c:v>尿酸(2.3-6.6)</c:v>
                </c:pt>
                <c:pt idx="6">
                  <c:v>膽固醇(0-200)</c:v>
                </c:pt>
              </c:strCache>
            </c:strRef>
          </c:cat>
          <c:val>
            <c:numRef>
              <c:f>'新國民SKMH(20231206)'!$CK$113:$CQ$113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2F-4B60-91D0-4E48008340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9827328"/>
        <c:axId val="1399828160"/>
      </c:barChart>
      <c:catAx>
        <c:axId val="13998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99828160"/>
        <c:crosses val="autoZero"/>
        <c:auto val="1"/>
        <c:lblAlgn val="ctr"/>
        <c:lblOffset val="100"/>
        <c:noMultiLvlLbl val="0"/>
      </c:catAx>
      <c:valAx>
        <c:axId val="13998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9982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'新國民SKMH(20231206)'!$CJ$115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'新國民SKMH(20231206)'!$CK$114:$CQ$114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'新國民SKMH(20231206)'!$CK$115:$CQ$115</c:f>
              <c:numCache>
                <c:formatCode>General</c:formatCode>
                <c:ptCount val="7"/>
                <c:pt idx="0">
                  <c:v>18</c:v>
                </c:pt>
                <c:pt idx="1">
                  <c:v>6</c:v>
                </c:pt>
                <c:pt idx="2">
                  <c:v>29</c:v>
                </c:pt>
                <c:pt idx="3">
                  <c:v>0</c:v>
                </c:pt>
                <c:pt idx="4">
                  <c:v>10</c:v>
                </c:pt>
                <c:pt idx="5">
                  <c:v>1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8-44B1-AAA2-3B6D2BDF74E6}"/>
            </c:ext>
          </c:extLst>
        </c:ser>
        <c:ser>
          <c:idx val="1"/>
          <c:order val="1"/>
          <c:tx>
            <c:strRef>
              <c:f>'新國民SKMH(20231206)'!$CJ$116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'新國民SKMH(20231206)'!$CK$114:$CQ$114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'新國民SKMH(20231206)'!$CK$116:$CQ$116</c:f>
              <c:numCache>
                <c:formatCode>General</c:formatCode>
                <c:ptCount val="7"/>
                <c:pt idx="0">
                  <c:v>36</c:v>
                </c:pt>
                <c:pt idx="1">
                  <c:v>44</c:v>
                </c:pt>
                <c:pt idx="2">
                  <c:v>26</c:v>
                </c:pt>
                <c:pt idx="3">
                  <c:v>34</c:v>
                </c:pt>
                <c:pt idx="4">
                  <c:v>43</c:v>
                </c:pt>
                <c:pt idx="5">
                  <c:v>53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68-44B1-AAA2-3B6D2BDF74E6}"/>
            </c:ext>
          </c:extLst>
        </c:ser>
        <c:ser>
          <c:idx val="2"/>
          <c:order val="2"/>
          <c:tx>
            <c:strRef>
              <c:f>'新國民SKMH(20231206)'!$CJ$117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'新國民SKMH(20231206)'!$CK$114:$CQ$114</c:f>
              <c:strCache>
                <c:ptCount val="7"/>
                <c:pt idx="0">
                  <c:v>三酸甘油脂(0-150)</c:v>
                </c:pt>
                <c:pt idx="1">
                  <c:v>鈣(8.6-10.3)</c:v>
                </c:pt>
                <c:pt idx="2">
                  <c:v>磷(2.5-5)</c:v>
                </c:pt>
                <c:pt idx="3">
                  <c:v>鈉(136-146)</c:v>
                </c:pt>
                <c:pt idx="4">
                  <c:v>鉀(3.5-5.1)</c:v>
                </c:pt>
                <c:pt idx="5">
                  <c:v>總膽色素(0.3-1)</c:v>
                </c:pt>
                <c:pt idx="6">
                  <c:v>副甲狀腺素(18.5-88)</c:v>
                </c:pt>
              </c:strCache>
            </c:strRef>
          </c:cat>
          <c:val>
            <c:numRef>
              <c:f>'新國民SKMH(20231206)'!$CK$117:$CQ$117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20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68-44B1-AAA2-3B6D2BDF74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01448736"/>
        <c:axId val="1401449152"/>
      </c:barChart>
      <c:catAx>
        <c:axId val="140144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1449152"/>
        <c:crosses val="autoZero"/>
        <c:auto val="1"/>
        <c:lblAlgn val="ctr"/>
        <c:lblOffset val="100"/>
        <c:noMultiLvlLbl val="0"/>
      </c:catAx>
      <c:valAx>
        <c:axId val="140144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0144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'新國民SKMH(20231206)'!$CJ$119</c:f>
              <c:strCache>
                <c:ptCount val="1"/>
                <c:pt idx="0">
                  <c:v>偏高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'新國民SKMH(20231206)'!$CK$118:$CR$118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'新國民SKMH(20231206)'!$CK$119:$CR$119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2-4A3D-A125-676C04C97F17}"/>
            </c:ext>
          </c:extLst>
        </c:ser>
        <c:ser>
          <c:idx val="1"/>
          <c:order val="1"/>
          <c:tx>
            <c:strRef>
              <c:f>'新國民SKMH(20231206)'!$CJ$120</c:f>
              <c:strCache>
                <c:ptCount val="1"/>
                <c:pt idx="0">
                  <c:v>正常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'新國民SKMH(20231206)'!$CK$118:$CR$118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'新國民SKMH(20231206)'!$CK$120:$CR$120</c:f>
              <c:numCache>
                <c:formatCode>General</c:formatCode>
                <c:ptCount val="8"/>
                <c:pt idx="0">
                  <c:v>39</c:v>
                </c:pt>
                <c:pt idx="1">
                  <c:v>52</c:v>
                </c:pt>
                <c:pt idx="2">
                  <c:v>47</c:v>
                </c:pt>
                <c:pt idx="3">
                  <c:v>41</c:v>
                </c:pt>
                <c:pt idx="4">
                  <c:v>48</c:v>
                </c:pt>
                <c:pt idx="5">
                  <c:v>41</c:v>
                </c:pt>
                <c:pt idx="6">
                  <c:v>13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D2-4A3D-A125-676C04C97F17}"/>
            </c:ext>
          </c:extLst>
        </c:ser>
        <c:ser>
          <c:idx val="2"/>
          <c:order val="2"/>
          <c:tx>
            <c:strRef>
              <c:f>'新國民SKMH(20231206)'!$CJ$121</c:f>
              <c:strCache>
                <c:ptCount val="1"/>
                <c:pt idx="0">
                  <c:v>偏低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'新國民SKMH(20231206)'!$CK$118:$CR$118</c:f>
              <c:strCache>
                <c:ptCount val="8"/>
                <c:pt idx="0">
                  <c:v>總蛋白量(6.6-8.7)</c:v>
                </c:pt>
                <c:pt idx="1">
                  <c:v>白蛋白(3.5-5.2)</c:v>
                </c:pt>
                <c:pt idx="2">
                  <c:v>球蛋白(1.5-3.5)</c:v>
                </c:pt>
                <c:pt idx="3">
                  <c:v>鹼性磷酯酵素(35-104)</c:v>
                </c:pt>
                <c:pt idx="4">
                  <c:v>血清鐵(37-158)</c:v>
                </c:pt>
                <c:pt idx="5">
                  <c:v>不飽和鐵結合量(135-392)</c:v>
                </c:pt>
                <c:pt idx="6">
                  <c:v>血清鐵結合量(250-400)</c:v>
                </c:pt>
                <c:pt idx="7">
                  <c:v>鐵蛋白(13-150)</c:v>
                </c:pt>
              </c:strCache>
            </c:strRef>
          </c:cat>
          <c:val>
            <c:numRef>
              <c:f>'新國民SKMH(20231206)'!$CK$121:$CR$121</c:f>
              <c:numCache>
                <c:formatCode>General</c:formatCode>
                <c:ptCount val="8"/>
                <c:pt idx="0">
                  <c:v>15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13</c:v>
                </c:pt>
                <c:pt idx="6">
                  <c:v>40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D2-4A3D-A125-676C04C97F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16301168"/>
        <c:axId val="1316303248"/>
      </c:barChart>
      <c:catAx>
        <c:axId val="131630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16303248"/>
        <c:crosses val="autoZero"/>
        <c:auto val="1"/>
        <c:lblAlgn val="ctr"/>
        <c:lblOffset val="100"/>
        <c:noMultiLvlLbl val="0"/>
      </c:catAx>
      <c:valAx>
        <c:axId val="131630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1630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年齡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'新國民醫院SKMH(20240605)'!$CE$28:$CE$37</c:f>
              <c:strCache>
                <c:ptCount val="10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  <c:pt idx="9">
                  <c:v>總人數</c:v>
                </c:pt>
              </c:strCache>
            </c:strRef>
          </c:cat>
          <c:val>
            <c:numRef>
              <c:f>'新國民醫院SKMH(20240605)'!$CF$28:$CF$37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</c:v>
                </c:pt>
                <c:pt idx="5">
                  <c:v>10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87-4854-9149-2875384035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93365360"/>
        <c:axId val="1493363696"/>
      </c:barChart>
      <c:catAx>
        <c:axId val="149336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93363696"/>
        <c:crosses val="autoZero"/>
        <c:auto val="1"/>
        <c:lblAlgn val="ctr"/>
        <c:lblOffset val="100"/>
        <c:noMultiLvlLbl val="0"/>
      </c:catAx>
      <c:valAx>
        <c:axId val="149336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493365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性別分布</a:t>
            </a:r>
            <a:endParaRPr lang="zh-TW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CA-4B74-8343-00478E44CC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CA-4B74-8343-00478E44CCD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DCA-4B74-8343-00478E44CCD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DCA-4B74-8343-00478E44CCD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'新國民醫院SKMH(20240605)'!$CE$39:$CE$40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'新國民醫院SKMH(20240605)'!$CF$39:$CF$40</c:f>
              <c:numCache>
                <c:formatCode>General</c:formatCode>
                <c:ptCount val="2"/>
                <c:pt idx="0">
                  <c:v>8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CA-4B74-8343-00478E44CCD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0115-30AE-4712-9D70-63EB0B3E5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544FC2F-D94B-4EBE-8C7E-BE7AF324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24A222-9207-465C-907B-9411F920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E331BC-B3DC-4271-92FD-C932B5C4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B70C7-D035-4868-BEE8-9F4A64E1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412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8FADFF-6AF0-4E8F-B952-7B210265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299899-6BC5-45B2-9278-94018A9AB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D93A15-CA9D-4232-B7AA-9629B647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F59D9D-EB04-4E39-BC62-B8606C03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B5BDD2-FC10-45F1-B203-32F969A33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15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B6DFCDF-01AC-4322-A5D9-3BA249CA9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662F316-E694-4E07-8A14-E3BCB8C51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AC3801-1DA3-46F0-9248-E74790B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5F3443-8E4A-4703-AEDD-40247517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F37F38-4475-4950-9E07-B2B4D224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36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1AD174-C253-432E-BA6C-B05786D0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E49DCC-3456-43C0-8A34-A08A35C4A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825A2A-E1E1-4282-8CBA-A872BD0A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FDC938-2776-44FD-9BA6-B74AA0D9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BF8A48-568B-4E64-9E09-21CF81F9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44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1123B3-B105-4354-AC9F-78B84F20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BF9326-7314-4481-8918-148740AB7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3A51F0-2B5C-4103-A6BC-6D70134C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AE3AF1-A84F-406A-A82F-8782F5A9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687FF7-A088-42EF-A182-1EC9A508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70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FBAC1-2BD4-42F7-B5A5-07EBEC05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CC18BA-E6B4-48AA-A647-E297C942D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808FAC0-5E32-4FBD-869C-2DF9C7B5F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12CE5E-25B0-4CBD-8CEE-C10BD55E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EAF4D18-79B7-420B-9EF1-18B3724B1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712E17-D985-43C9-8426-51A48C14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3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DD35A1-0A9C-4623-A466-A28F61FEA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2024F8-210E-4A12-AF54-101A870EF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DB1B24-682F-4E0D-8656-D0400D4C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5F4D9B4-2664-4136-8A08-C6E53FEF4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5DD6F6E-C23C-40BD-812A-358D62670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257ECC4-535B-48B8-A891-2AB182B3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7F226FB-D778-45E4-82EF-8A5F9AA3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3981A3D-6993-4D5D-8264-A382E36E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11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F295D2-F982-461A-9690-B46ADC24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4818D95-C52B-48C2-B62C-F3E2F2E4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4958D09-5D89-4474-B2D1-38134FAA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CC428B-0E2D-47B1-BB70-56ED41B5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92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14D678-7082-4938-AF4E-2A93186B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B370572-9177-4B4B-BCF1-605ABADA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285B0A-8D8F-4A12-BEB7-DC6CDBB6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18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93C287-5EAB-42B9-9D06-04F10FD4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2899FD-CC3A-4772-80C9-5EEB8C2A7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3A7F7F4-D495-454F-80EB-5FEA0EFCE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AA2CBEF-A277-4493-9F57-63822F6C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3BF65D-AE6B-446B-AA04-77C02770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35E9F7-DAA3-4EF4-A28C-E9EE7942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41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BE0A46-5D1E-4F02-B12E-578AA77C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F509F4C-A811-4D77-8FE5-D19AAA5EA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2820CE-B467-4687-B065-A15E9EDF0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8D5410-0EEE-4B04-9FFC-BF6346A7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75E1D0-E44D-4EAD-8772-D42369B0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C088844-9FEF-402E-A331-C4ECAAD3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05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82A138E-9BFF-4BCA-A1D4-D57113AA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F47D6A-3160-4EFF-A5F6-36A0B7ED3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DEC84C-5A76-4899-B49F-98EABA29C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80ABE-B7EB-4FD2-9CB3-81E786A86F9A}" type="datetimeFigureOut">
              <a:rPr lang="zh-TW" altLang="en-US" smtClean="0"/>
              <a:t>2024/8/20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FF6C5D-D659-4A92-9872-776B5F231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0C8373-D458-4965-9D52-548FA3191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30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新國民抽血資料整理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4B3600-3AB1-4DF5-95D2-DC7983B1E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64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EABDCD-735E-4C73-8D04-BE633FB61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D74556B5-C27A-4113-8FB4-8548361CF2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201438"/>
              </p:ext>
            </p:extLst>
          </p:nvPr>
        </p:nvGraphicFramePr>
        <p:xfrm>
          <a:off x="6216073" y="2611581"/>
          <a:ext cx="4851400" cy="293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F2484985-6B50-4707-85A8-C17FD60D0D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893080"/>
              </p:ext>
            </p:extLst>
          </p:nvPr>
        </p:nvGraphicFramePr>
        <p:xfrm>
          <a:off x="838200" y="2611582"/>
          <a:ext cx="4851400" cy="2930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7543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F60E1023-4C38-4DC9-A1B0-ADF3B52D89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653145"/>
              </p:ext>
            </p:extLst>
          </p:nvPr>
        </p:nvGraphicFramePr>
        <p:xfrm>
          <a:off x="838199" y="2057400"/>
          <a:ext cx="10515599" cy="4352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B8AF3C66-8E08-4E97-8247-D7FA5DFA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464839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44E88832-F3CA-499E-9203-7F28244A5D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415723"/>
              </p:ext>
            </p:extLst>
          </p:nvPr>
        </p:nvGraphicFramePr>
        <p:xfrm>
          <a:off x="838200" y="2004290"/>
          <a:ext cx="10515600" cy="4488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BBBEF43D-D129-4BFC-B109-38E900A5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190823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12803CC-2178-41E8-B6C7-DE93D167C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889075"/>
              </p:ext>
            </p:extLst>
          </p:nvPr>
        </p:nvGraphicFramePr>
        <p:xfrm>
          <a:off x="838200" y="2041236"/>
          <a:ext cx="10515600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C0AACA9D-737C-4BC2-A797-2DD5308BD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1704259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432CA00C-C324-419E-8890-763DE291C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604078"/>
              </p:ext>
            </p:extLst>
          </p:nvPr>
        </p:nvGraphicFramePr>
        <p:xfrm>
          <a:off x="838200" y="2057400"/>
          <a:ext cx="10515600" cy="450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73FDE35A-BA8B-4C1F-BB68-C54786F1D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402866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6F55333B-6A72-4AC0-BBCC-EB6D2155C9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51894"/>
              </p:ext>
            </p:extLst>
          </p:nvPr>
        </p:nvGraphicFramePr>
        <p:xfrm>
          <a:off x="838200" y="2057399"/>
          <a:ext cx="10515600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4895BBCC-1360-433D-A40D-D83B85A4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4115598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202407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4B3600-3AB1-4DF5-95D2-DC7983B1E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67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202312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4B3600-3AB1-4DF5-95D2-DC7983B1E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08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EABDCD-735E-4C73-8D04-BE633FB61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732DE173-691C-49DF-878C-AC3702A006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377951"/>
              </p:ext>
            </p:extLst>
          </p:nvPr>
        </p:nvGraphicFramePr>
        <p:xfrm>
          <a:off x="6239163" y="2556163"/>
          <a:ext cx="469669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圖表 9">
            <a:extLst>
              <a:ext uri="{FF2B5EF4-FFF2-40B4-BE49-F238E27FC236}">
                <a16:creationId xmlns:a16="http://schemas.microsoft.com/office/drawing/2014/main" id="{3133E4AC-19D3-46EC-9405-65D6B1089E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789630"/>
              </p:ext>
            </p:extLst>
          </p:nvPr>
        </p:nvGraphicFramePr>
        <p:xfrm>
          <a:off x="1011381" y="2556163"/>
          <a:ext cx="46966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450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CBB77A-D725-4B2F-9749-1E73BAC0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839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24231227-5730-4F1C-B353-DB7F0A13F3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508452"/>
              </p:ext>
            </p:extLst>
          </p:nvPr>
        </p:nvGraphicFramePr>
        <p:xfrm>
          <a:off x="838200" y="2057399"/>
          <a:ext cx="10515600" cy="4315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DDEAF138-BE8B-4615-BB0F-08FC00475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948578"/>
              </p:ext>
            </p:extLst>
          </p:nvPr>
        </p:nvGraphicFramePr>
        <p:xfrm>
          <a:off x="578224" y="2057399"/>
          <a:ext cx="10994940" cy="43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標題 1">
            <a:extLst>
              <a:ext uri="{FF2B5EF4-FFF2-40B4-BE49-F238E27FC236}">
                <a16:creationId xmlns:a16="http://schemas.microsoft.com/office/drawing/2014/main" id="{21548C45-B3F6-4DBB-AE61-98F7AD5B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966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150000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D73DC59-A124-40B3-999E-789865BAA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150446"/>
              </p:ext>
            </p:extLst>
          </p:nvPr>
        </p:nvGraphicFramePr>
        <p:xfrm>
          <a:off x="838200" y="1902690"/>
          <a:ext cx="10515600" cy="440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2FE5F68A-B11F-4C5D-9BC3-4DD2DF343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160367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5D67D92F-9A76-4927-B107-741099FDB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548308"/>
              </p:ext>
            </p:extLst>
          </p:nvPr>
        </p:nvGraphicFramePr>
        <p:xfrm>
          <a:off x="979055" y="1838037"/>
          <a:ext cx="10374745" cy="432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07CD8DC0-8BE6-4E5B-A217-FBE8B20F8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245709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4164DB0E-148C-41C9-9BA3-2DBF338414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542709"/>
              </p:ext>
            </p:extLst>
          </p:nvPr>
        </p:nvGraphicFramePr>
        <p:xfrm>
          <a:off x="838201" y="2031999"/>
          <a:ext cx="10217726" cy="446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25A0190E-88DF-4691-9D29-CE147703B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血液資料分布</a:t>
            </a:r>
          </a:p>
        </p:txBody>
      </p:sp>
    </p:spTree>
    <p:extLst>
      <p:ext uri="{BB962C8B-B14F-4D97-AF65-F5344CB8AC3E}">
        <p14:creationId xmlns:p14="http://schemas.microsoft.com/office/powerpoint/2010/main" val="375640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202406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4B3600-3AB1-4DF5-95D2-DC7983B1E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46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56</Words>
  <Application>Microsoft Office PowerPoint</Application>
  <PresentationFormat>寬螢幕</PresentationFormat>
  <Paragraphs>22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佈景主題</vt:lpstr>
      <vt:lpstr>新國民抽血資料整理</vt:lpstr>
      <vt:lpstr>202312</vt:lpstr>
      <vt:lpstr>PowerPoint 簡報</vt:lpstr>
      <vt:lpstr>血液資料分布</vt:lpstr>
      <vt:lpstr>血液資料分布</vt:lpstr>
      <vt:lpstr>血液資料分布</vt:lpstr>
      <vt:lpstr>血液資料分布</vt:lpstr>
      <vt:lpstr>血液資料分布</vt:lpstr>
      <vt:lpstr>202406</vt:lpstr>
      <vt:lpstr>PowerPoint 簡報</vt:lpstr>
      <vt:lpstr>血液資料分布</vt:lpstr>
      <vt:lpstr>血液資料分布</vt:lpstr>
      <vt:lpstr>血液資料分布</vt:lpstr>
      <vt:lpstr>血液資料分布</vt:lpstr>
      <vt:lpstr>血液資料分布</vt:lpstr>
      <vt:lpstr>202407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新國民資料整理</dc:title>
  <dc:creator>張芮綺</dc:creator>
  <cp:lastModifiedBy>張芮綺</cp:lastModifiedBy>
  <cp:revision>10</cp:revision>
  <dcterms:created xsi:type="dcterms:W3CDTF">2024-08-20T11:20:37Z</dcterms:created>
  <dcterms:modified xsi:type="dcterms:W3CDTF">2024-08-20T15:26:13Z</dcterms:modified>
</cp:coreProperties>
</file>