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56" r:id="rId10"/>
    <p:sldId id="263" r:id="rId11"/>
    <p:sldId id="257" r:id="rId12"/>
    <p:sldId id="259" r:id="rId13"/>
    <p:sldId id="261" r:id="rId14"/>
    <p:sldId id="262" r:id="rId15"/>
    <p:sldId id="264" r:id="rId16"/>
    <p:sldId id="267" r:id="rId17"/>
    <p:sldId id="265" r:id="rId18"/>
    <p:sldId id="266" r:id="rId19"/>
    <p:sldId id="281" r:id="rId20"/>
    <p:sldId id="282" r:id="rId21"/>
    <p:sldId id="278" r:id="rId22"/>
    <p:sldId id="276" r:id="rId23"/>
    <p:sldId id="280" r:id="rId24"/>
    <p:sldId id="279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9" r:id="rId38"/>
    <p:sldId id="300" r:id="rId39"/>
    <p:sldId id="295" r:id="rId40"/>
    <p:sldId id="296" r:id="rId41"/>
    <p:sldId id="301" r:id="rId42"/>
    <p:sldId id="302" r:id="rId43"/>
    <p:sldId id="297" r:id="rId44"/>
    <p:sldId id="298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80" r:id="rId56"/>
    <p:sldId id="381" r:id="rId57"/>
    <p:sldId id="258" r:id="rId58"/>
    <p:sldId id="382" r:id="rId59"/>
    <p:sldId id="260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46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8" r:id="rId95"/>
    <p:sldId id="347" r:id="rId96"/>
    <p:sldId id="349" r:id="rId97"/>
    <p:sldId id="350" r:id="rId98"/>
    <p:sldId id="351" r:id="rId99"/>
    <p:sldId id="352" r:id="rId100"/>
    <p:sldId id="355" r:id="rId101"/>
    <p:sldId id="356" r:id="rId102"/>
    <p:sldId id="357" r:id="rId103"/>
    <p:sldId id="358" r:id="rId104"/>
    <p:sldId id="383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</p:sldIdLst>
  <p:sldSz cx="9906000" cy="6858000" type="A4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4660"/>
  </p:normalViewPr>
  <p:slideViewPr>
    <p:cSldViewPr>
      <p:cViewPr varScale="1">
        <p:scale>
          <a:sx n="93" d="100"/>
          <a:sy n="93" d="100"/>
        </p:scale>
        <p:origin x="307" y="67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F6816-43E4-4A38-84BB-564C4C7855BD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38F96-57AC-43F1-8B7E-40EAC25F78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172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38F96-57AC-43F1-8B7E-40EAC25F783F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1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0530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黃疸貧血交接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模型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MWPPG088~100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貧血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2898A10-4111-4E03-9579-5C7835172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752" y="4437112"/>
            <a:ext cx="4867954" cy="229584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F35060C-0D1B-C8A0-7753-EEE824C8C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09" y="1168180"/>
            <a:ext cx="4187958" cy="314096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446F51D-82DC-7292-EDD9-53B5716EB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19" y="1168180"/>
            <a:ext cx="392621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73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E6D5100-FD3E-FF25-33C2-43EA909A9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891" y="4630392"/>
            <a:ext cx="4782217" cy="217200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14F394E-EB8A-C088-FF80-02808EBAD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17" y="1424181"/>
            <a:ext cx="4023148" cy="301736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739C227-A70B-01C5-2441-F36417CD6E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0" y="1417638"/>
            <a:ext cx="3779880" cy="30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004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C51A347-E7D5-3EED-1EC8-81BDA543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736" y="4581128"/>
            <a:ext cx="4896533" cy="220058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5952A8D-0595-03D1-3B8E-D09512BC4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07" y="1417151"/>
            <a:ext cx="4012197" cy="300914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64AFD3D-0391-DAFB-6604-51DB80ECB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6" y="1417151"/>
            <a:ext cx="3776666" cy="30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243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F0ECAE2-C5CD-FA80-856A-B26C82CF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891" y="4581128"/>
            <a:ext cx="4782217" cy="221010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82710F1-7146-F1EA-7369-CD82855AF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1469931"/>
            <a:ext cx="3782194" cy="302575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ACA2D10-2F18-47C8-3C71-2E2976D9F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790" y="1469932"/>
            <a:ext cx="4041650" cy="303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568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0827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07293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04528" y="1124744"/>
            <a:ext cx="8420100" cy="147002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PPG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模型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-4Class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Data:SH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2023/3~2024/8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FD6F6DB-F8D1-94A4-6435-B836D4A0F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338" y="2060848"/>
            <a:ext cx="4696480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75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ED6E344-D518-375A-AF96-08D01C8CF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6" y="5301208"/>
            <a:ext cx="2341756" cy="1143000"/>
          </a:xfrm>
          <a:prstGeom prst="rect">
            <a:avLst/>
          </a:prstGeom>
        </p:spPr>
      </p:pic>
      <p:pic>
        <p:nvPicPr>
          <p:cNvPr id="8" name="圖片 7" descr="一張含有 文字, 螢幕擷取畫面, 繪圖, 行 的圖片&#10;&#10;自動產生的描述">
            <a:extLst>
              <a:ext uri="{FF2B5EF4-FFF2-40B4-BE49-F238E27FC236}">
                <a16:creationId xmlns:a16="http://schemas.microsoft.com/office/drawing/2014/main" id="{8E99FBE8-D086-420C-0786-AB9357BB3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72" y="1989658"/>
            <a:ext cx="4679156" cy="2807494"/>
          </a:xfrm>
          <a:prstGeom prst="rect">
            <a:avLst/>
          </a:prstGeom>
        </p:spPr>
      </p:pic>
      <p:pic>
        <p:nvPicPr>
          <p:cNvPr id="11" name="圖片 10" descr="一張含有 文字, 螢幕擷取畫面, 繪圖, 圖表 的圖片&#10;&#10;自動產生的描述">
            <a:extLst>
              <a:ext uri="{FF2B5EF4-FFF2-40B4-BE49-F238E27FC236}">
                <a16:creationId xmlns:a16="http://schemas.microsoft.com/office/drawing/2014/main" id="{F3A5BA6A-E6C3-AE57-32C2-1EF196EAD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4" y="1989658"/>
            <a:ext cx="4679156" cy="28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552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CD47C7B-0771-0DCC-911E-BEC88F4C6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752" y="4653136"/>
            <a:ext cx="4801270" cy="2095792"/>
          </a:xfrm>
          <a:prstGeom prst="rect">
            <a:avLst/>
          </a:prstGeom>
        </p:spPr>
      </p:pic>
      <p:pic>
        <p:nvPicPr>
          <p:cNvPr id="6" name="圖片 5" descr="一張含有 螢幕擷取畫面, 文字, 正方形, Rectangle 的圖片&#10;&#10;自動產生的描述">
            <a:extLst>
              <a:ext uri="{FF2B5EF4-FFF2-40B4-BE49-F238E27FC236}">
                <a16:creationId xmlns:a16="http://schemas.microsoft.com/office/drawing/2014/main" id="{9E9D762C-FA63-C830-BFE7-F06129961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1735589"/>
            <a:ext cx="3744000" cy="2808000"/>
          </a:xfrm>
          <a:prstGeom prst="rect">
            <a:avLst/>
          </a:prstGeom>
        </p:spPr>
      </p:pic>
      <p:pic>
        <p:nvPicPr>
          <p:cNvPr id="8" name="圖片 7" descr="一張含有 文字, 圖表, 行, 繪圖 的圖片&#10;&#10;自動產生的描述">
            <a:extLst>
              <a:ext uri="{FF2B5EF4-FFF2-40B4-BE49-F238E27FC236}">
                <a16:creationId xmlns:a16="http://schemas.microsoft.com/office/drawing/2014/main" id="{2F45EEE0-CE04-A110-9B67-2C47555848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00" y="1735589"/>
            <a:ext cx="351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94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EB2EA58-FBE1-893B-BEBE-A9576CE9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872" y="5229200"/>
            <a:ext cx="2695432" cy="1143000"/>
          </a:xfrm>
          <a:prstGeom prst="rect">
            <a:avLst/>
          </a:prstGeom>
        </p:spPr>
      </p:pic>
      <p:pic>
        <p:nvPicPr>
          <p:cNvPr id="7" name="圖片 6" descr="一張含有 文字, 螢幕擷取畫面, 繪圖, 圖表 的圖片&#10;&#10;自動產生的描述">
            <a:extLst>
              <a:ext uri="{FF2B5EF4-FFF2-40B4-BE49-F238E27FC236}">
                <a16:creationId xmlns:a16="http://schemas.microsoft.com/office/drawing/2014/main" id="{9F2FEC82-3AC0-C562-FA04-B0F577CB4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32" y="1773128"/>
            <a:ext cx="4680000" cy="2808000"/>
          </a:xfrm>
          <a:prstGeom prst="rect">
            <a:avLst/>
          </a:prstGeom>
        </p:spPr>
      </p:pic>
      <p:pic>
        <p:nvPicPr>
          <p:cNvPr id="10" name="圖片 9" descr="一張含有 文字, 螢幕擷取畫面, 繪圖, 圖表 的圖片&#10;&#10;自動產生的描述">
            <a:extLst>
              <a:ext uri="{FF2B5EF4-FFF2-40B4-BE49-F238E27FC236}">
                <a16:creationId xmlns:a16="http://schemas.microsoft.com/office/drawing/2014/main" id="{02872E2D-D4F5-EE6A-6286-F1DE6B97B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773128"/>
            <a:ext cx="468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4871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995B5A-D1FE-C297-E1C8-099732BFF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549" y="4581128"/>
            <a:ext cx="4848902" cy="2162477"/>
          </a:xfrm>
          <a:prstGeom prst="rect">
            <a:avLst/>
          </a:prstGeom>
        </p:spPr>
      </p:pic>
      <p:pic>
        <p:nvPicPr>
          <p:cNvPr id="6" name="圖片 5" descr="一張含有 文字, 螢幕擷取畫面, 正方形, 圖表 的圖片&#10;&#10;自動產生的描述">
            <a:extLst>
              <a:ext uri="{FF2B5EF4-FFF2-40B4-BE49-F238E27FC236}">
                <a16:creationId xmlns:a16="http://schemas.microsoft.com/office/drawing/2014/main" id="{39935029-B1C1-5538-8A95-CF3B18A0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557423"/>
            <a:ext cx="3744000" cy="2808000"/>
          </a:xfrm>
          <a:prstGeom prst="rect">
            <a:avLst/>
          </a:prstGeom>
        </p:spPr>
      </p:pic>
      <p:pic>
        <p:nvPicPr>
          <p:cNvPr id="8" name="圖片 7" descr="一張含有 文字, 圖表, 地圖, 行 的圖片&#10;&#10;自動產生的描述">
            <a:extLst>
              <a:ext uri="{FF2B5EF4-FFF2-40B4-BE49-F238E27FC236}">
                <a16:creationId xmlns:a16="http://schemas.microsoft.com/office/drawing/2014/main" id="{98153420-180E-64C1-3928-02F2B84B4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33" y="1557423"/>
            <a:ext cx="351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53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未去反光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iPhone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只有眼瞼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Test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B4E273-160A-65D1-11E2-18F3DF4B5B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7980" y="1417638"/>
            <a:ext cx="5530040" cy="4743698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937D482-99F1-DAEF-8E11-59AFC103E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370" y="5229200"/>
            <a:ext cx="2245260" cy="1010367"/>
          </a:xfrm>
          <a:prstGeom prst="rect">
            <a:avLst/>
          </a:prstGeom>
        </p:spPr>
      </p:pic>
      <p:pic>
        <p:nvPicPr>
          <p:cNvPr id="7" name="圖片 6" descr="一張含有 文字, 螢幕擷取畫面, 繪圖, 圖表 的圖片&#10;&#10;自動產生的描述">
            <a:extLst>
              <a:ext uri="{FF2B5EF4-FFF2-40B4-BE49-F238E27FC236}">
                <a16:creationId xmlns:a16="http://schemas.microsoft.com/office/drawing/2014/main" id="{BFA54502-0E20-58A6-971A-E1CF9F81D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28" y="1773128"/>
            <a:ext cx="4680000" cy="2808000"/>
          </a:xfrm>
          <a:prstGeom prst="rect">
            <a:avLst/>
          </a:prstGeom>
        </p:spPr>
      </p:pic>
      <p:pic>
        <p:nvPicPr>
          <p:cNvPr id="10" name="圖片 9" descr="一張含有 文字, 螢幕擷取畫面, 繪圖, 圖表 的圖片&#10;&#10;自動產生的描述">
            <a:extLst>
              <a:ext uri="{FF2B5EF4-FFF2-40B4-BE49-F238E27FC236}">
                <a16:creationId xmlns:a16="http://schemas.microsoft.com/office/drawing/2014/main" id="{3070D1DE-45AF-3799-1909-32F6A6B2D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" y="1773128"/>
            <a:ext cx="468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7703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 descr="一張含有 螢幕擷取畫面, 文字, 圖表, 正方形 的圖片&#10;&#10;自動產生的描述">
            <a:extLst>
              <a:ext uri="{FF2B5EF4-FFF2-40B4-BE49-F238E27FC236}">
                <a16:creationId xmlns:a16="http://schemas.microsoft.com/office/drawing/2014/main" id="{7BC064B6-F333-23F0-9E25-7D91AFCAA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52" y="1658639"/>
            <a:ext cx="3744000" cy="2808000"/>
          </a:xfrm>
          <a:prstGeom prst="rect">
            <a:avLst/>
          </a:prstGeom>
        </p:spPr>
      </p:pic>
      <p:pic>
        <p:nvPicPr>
          <p:cNvPr id="10" name="圖片 9" descr="一張含有 文字, 圖表, 地圖, 行 的圖片&#10;&#10;自動產生的描述">
            <a:extLst>
              <a:ext uri="{FF2B5EF4-FFF2-40B4-BE49-F238E27FC236}">
                <a16:creationId xmlns:a16="http://schemas.microsoft.com/office/drawing/2014/main" id="{6E4FAEFD-B5DE-463C-E839-ABBA51BF3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" y="1658639"/>
            <a:ext cx="3510000" cy="280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C6499D6-D00B-94E4-C9EE-DDDDC69AA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760" y="4707640"/>
            <a:ext cx="4839375" cy="21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783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FC7345C-43D5-9C8E-5E44-E2FF31685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963" y="5274083"/>
            <a:ext cx="2730165" cy="1109129"/>
          </a:xfrm>
          <a:prstGeom prst="rect">
            <a:avLst/>
          </a:prstGeom>
        </p:spPr>
      </p:pic>
      <p:pic>
        <p:nvPicPr>
          <p:cNvPr id="8" name="圖片 7" descr="一張含有 文字, 螢幕擷取畫面, 圖表, 繪圖 的圖片&#10;&#10;自動產生的描述">
            <a:extLst>
              <a:ext uri="{FF2B5EF4-FFF2-40B4-BE49-F238E27FC236}">
                <a16:creationId xmlns:a16="http://schemas.microsoft.com/office/drawing/2014/main" id="{E3376360-C69B-3BBE-3174-51DBFEB7A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28" y="1845136"/>
            <a:ext cx="4680000" cy="2808000"/>
          </a:xfrm>
          <a:prstGeom prst="rect">
            <a:avLst/>
          </a:prstGeom>
        </p:spPr>
      </p:pic>
      <p:pic>
        <p:nvPicPr>
          <p:cNvPr id="11" name="圖片 10" descr="一張含有 文字, 螢幕擷取畫面, 圖表, 行 的圖片&#10;&#10;自動產生的描述">
            <a:extLst>
              <a:ext uri="{FF2B5EF4-FFF2-40B4-BE49-F238E27FC236}">
                <a16:creationId xmlns:a16="http://schemas.microsoft.com/office/drawing/2014/main" id="{22655FBA-A4F8-9CA1-A1EB-0F08710CD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" y="1845136"/>
            <a:ext cx="468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419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515A2E1-DB67-2700-EC98-6667CD753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602" y="4581128"/>
            <a:ext cx="4810796" cy="2162477"/>
          </a:xfrm>
          <a:prstGeom prst="rect">
            <a:avLst/>
          </a:prstGeom>
        </p:spPr>
      </p:pic>
      <p:pic>
        <p:nvPicPr>
          <p:cNvPr id="8" name="圖片 7" descr="一張含有 文字, 螢幕擷取畫面, 圖表, Rectangle 的圖片&#10;&#10;自動產生的描述">
            <a:extLst>
              <a:ext uri="{FF2B5EF4-FFF2-40B4-BE49-F238E27FC236}">
                <a16:creationId xmlns:a16="http://schemas.microsoft.com/office/drawing/2014/main" id="{7B7E9AB9-A642-2E61-FDF6-FFAFA74CE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39" y="1484784"/>
            <a:ext cx="3744000" cy="2808000"/>
          </a:xfrm>
          <a:prstGeom prst="rect">
            <a:avLst/>
          </a:prstGeom>
        </p:spPr>
      </p:pic>
      <p:pic>
        <p:nvPicPr>
          <p:cNvPr id="10" name="圖片 9" descr="一張含有 文字, 圖表, 行, 繪圖 的圖片&#10;&#10;自動產生的描述">
            <a:extLst>
              <a:ext uri="{FF2B5EF4-FFF2-40B4-BE49-F238E27FC236}">
                <a16:creationId xmlns:a16="http://schemas.microsoft.com/office/drawing/2014/main" id="{F534220C-EBC6-7BE0-40C9-44F7B2E75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61" y="1484784"/>
            <a:ext cx="351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196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88CD944-1D6B-1B48-C320-CDB014FD7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437" y="5301208"/>
            <a:ext cx="2373126" cy="1039212"/>
          </a:xfrm>
          <a:prstGeom prst="rect">
            <a:avLst/>
          </a:prstGeom>
        </p:spPr>
      </p:pic>
      <p:pic>
        <p:nvPicPr>
          <p:cNvPr id="6" name="圖片 5" descr="一張含有 文字, 螢幕擷取畫面, 繪圖, 行 的圖片&#10;&#10;自動產生的描述">
            <a:extLst>
              <a:ext uri="{FF2B5EF4-FFF2-40B4-BE49-F238E27FC236}">
                <a16:creationId xmlns:a16="http://schemas.microsoft.com/office/drawing/2014/main" id="{E089970F-8A06-8961-E54E-80B5CAF57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28" y="1628800"/>
            <a:ext cx="4680000" cy="2808000"/>
          </a:xfrm>
          <a:prstGeom prst="rect">
            <a:avLst/>
          </a:prstGeom>
        </p:spPr>
      </p:pic>
      <p:pic>
        <p:nvPicPr>
          <p:cNvPr id="8" name="圖片 7" descr="一張含有 文字, 螢幕擷取畫面, 繪圖, 圖表 的圖片&#10;&#10;自動產生的描述">
            <a:extLst>
              <a:ext uri="{FF2B5EF4-FFF2-40B4-BE49-F238E27FC236}">
                <a16:creationId xmlns:a16="http://schemas.microsoft.com/office/drawing/2014/main" id="{3C7EFE9D-66E8-27C8-06FB-A71122F95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7" y="1628800"/>
            <a:ext cx="468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62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084650D-CCF4-904A-E6A5-E6DC49D1A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312" y="4581128"/>
            <a:ext cx="4839375" cy="2172003"/>
          </a:xfrm>
          <a:prstGeom prst="rect">
            <a:avLst/>
          </a:prstGeom>
        </p:spPr>
      </p:pic>
      <p:pic>
        <p:nvPicPr>
          <p:cNvPr id="6" name="圖片 5" descr="一張含有 螢幕擷取畫面, 文字, 正方形, Rectangle 的圖片&#10;&#10;自動產生的描述">
            <a:extLst>
              <a:ext uri="{FF2B5EF4-FFF2-40B4-BE49-F238E27FC236}">
                <a16:creationId xmlns:a16="http://schemas.microsoft.com/office/drawing/2014/main" id="{64DC1411-1BEB-01C6-41CB-89AF16036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2" y="1417638"/>
            <a:ext cx="3744000" cy="2808000"/>
          </a:xfrm>
          <a:prstGeom prst="rect">
            <a:avLst/>
          </a:prstGeom>
        </p:spPr>
      </p:pic>
      <p:pic>
        <p:nvPicPr>
          <p:cNvPr id="8" name="圖片 7" descr="一張含有 文字, 地圖, 圖表, 行 的圖片&#10;&#10;自動產生的描述">
            <a:extLst>
              <a:ext uri="{FF2B5EF4-FFF2-40B4-BE49-F238E27FC236}">
                <a16:creationId xmlns:a16="http://schemas.microsoft.com/office/drawing/2014/main" id="{832957FC-B871-3E6A-34EF-18FB773EA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65" y="1417638"/>
            <a:ext cx="351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21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6E9FCBE-F330-7B0B-A55B-715B4C01F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888" y="5358565"/>
            <a:ext cx="2376264" cy="1078699"/>
          </a:xfrm>
          <a:prstGeom prst="rect">
            <a:avLst/>
          </a:prstGeom>
        </p:spPr>
      </p:pic>
      <p:pic>
        <p:nvPicPr>
          <p:cNvPr id="8" name="圖片 7" descr="一張含有 文字, 螢幕擷取畫面, 繪圖, 行 的圖片&#10;&#10;自動產生的描述">
            <a:extLst>
              <a:ext uri="{FF2B5EF4-FFF2-40B4-BE49-F238E27FC236}">
                <a16:creationId xmlns:a16="http://schemas.microsoft.com/office/drawing/2014/main" id="{6EB3763B-A045-A346-D48D-82A9F2DF1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28" y="1989963"/>
            <a:ext cx="4680000" cy="2808000"/>
          </a:xfrm>
          <a:prstGeom prst="rect">
            <a:avLst/>
          </a:prstGeom>
        </p:spPr>
      </p:pic>
      <p:pic>
        <p:nvPicPr>
          <p:cNvPr id="11" name="圖片 10" descr="一張含有 文字, 螢幕擷取畫面, 繪圖, 圖表 的圖片&#10;&#10;自動產生的描述">
            <a:extLst>
              <a:ext uri="{FF2B5EF4-FFF2-40B4-BE49-F238E27FC236}">
                <a16:creationId xmlns:a16="http://schemas.microsoft.com/office/drawing/2014/main" id="{9B98AD6F-D9DA-A7EC-359D-06B3B5EC6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4" y="1988840"/>
            <a:ext cx="468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226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401A0B-D83B-F59B-1332-43B7840A6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023" y="4509120"/>
            <a:ext cx="4867954" cy="2257740"/>
          </a:xfrm>
          <a:prstGeom prst="rect">
            <a:avLst/>
          </a:prstGeom>
        </p:spPr>
      </p:pic>
      <p:pic>
        <p:nvPicPr>
          <p:cNvPr id="6" name="圖片 5" descr="一張含有 文字, 圖表, 行, 地圖 的圖片&#10;&#10;自動產生的描述">
            <a:extLst>
              <a:ext uri="{FF2B5EF4-FFF2-40B4-BE49-F238E27FC236}">
                <a16:creationId xmlns:a16="http://schemas.microsoft.com/office/drawing/2014/main" id="{15981C63-AFDC-945C-A3AE-6F61E76C7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28" y="1559379"/>
            <a:ext cx="3510000" cy="2808000"/>
          </a:xfrm>
          <a:prstGeom prst="rect">
            <a:avLst/>
          </a:prstGeom>
        </p:spPr>
      </p:pic>
      <p:pic>
        <p:nvPicPr>
          <p:cNvPr id="8" name="圖片 7" descr="一張含有 文字, 螢幕擷取畫面, 圖表, 正方形 的圖片&#10;&#10;自動產生的描述">
            <a:extLst>
              <a:ext uri="{FF2B5EF4-FFF2-40B4-BE49-F238E27FC236}">
                <a16:creationId xmlns:a16="http://schemas.microsoft.com/office/drawing/2014/main" id="{A8B6541C-D555-060F-71AA-8E8D29100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559379"/>
            <a:ext cx="3744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6298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6E0E8F3-4A7E-01F3-A219-43E3B6754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370" y="5229200"/>
            <a:ext cx="2082219" cy="1000546"/>
          </a:xfrm>
          <a:prstGeom prst="rect">
            <a:avLst/>
          </a:prstGeom>
        </p:spPr>
      </p:pic>
      <p:pic>
        <p:nvPicPr>
          <p:cNvPr id="13" name="圖片 12" descr="一張含有 文字, 螢幕擷取畫面, 繪圖, 行 的圖片&#10;&#10;自動產生的描述">
            <a:extLst>
              <a:ext uri="{FF2B5EF4-FFF2-40B4-BE49-F238E27FC236}">
                <a16:creationId xmlns:a16="http://schemas.microsoft.com/office/drawing/2014/main" id="{2D5A841C-23B0-CCA5-532E-888DA569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845136"/>
            <a:ext cx="4680000" cy="2808000"/>
          </a:xfrm>
          <a:prstGeom prst="rect">
            <a:avLst/>
          </a:prstGeom>
        </p:spPr>
      </p:pic>
      <p:pic>
        <p:nvPicPr>
          <p:cNvPr id="15" name="圖片 14" descr="一張含有 文字, 螢幕擷取畫面, 繪圖, 圖表 的圖片&#10;&#10;自動產生的描述">
            <a:extLst>
              <a:ext uri="{FF2B5EF4-FFF2-40B4-BE49-F238E27FC236}">
                <a16:creationId xmlns:a16="http://schemas.microsoft.com/office/drawing/2014/main" id="{F68FB3D1-C861-9750-133E-A65CCCBC8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845136"/>
            <a:ext cx="468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7178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4EFC7C5-5985-B3DE-DFDC-609349B61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744" y="4509120"/>
            <a:ext cx="4801270" cy="2219635"/>
          </a:xfrm>
          <a:prstGeom prst="rect">
            <a:avLst/>
          </a:prstGeom>
        </p:spPr>
      </p:pic>
      <p:pic>
        <p:nvPicPr>
          <p:cNvPr id="6" name="圖片 5" descr="一張含有 文字, 螢幕擷取畫面, 圖表, Rectangle 的圖片&#10;&#10;自動產生的描述">
            <a:extLst>
              <a:ext uri="{FF2B5EF4-FFF2-40B4-BE49-F238E27FC236}">
                <a16:creationId xmlns:a16="http://schemas.microsoft.com/office/drawing/2014/main" id="{F75F3D6A-E770-2C9F-AEC1-5110CB893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1559379"/>
            <a:ext cx="3744000" cy="2808000"/>
          </a:xfrm>
          <a:prstGeom prst="rect">
            <a:avLst/>
          </a:prstGeom>
        </p:spPr>
      </p:pic>
      <p:pic>
        <p:nvPicPr>
          <p:cNvPr id="8" name="圖片 7" descr="一張含有 文字, 地圖, 圖表, 行 的圖片&#10;&#10;自動產生的描述">
            <a:extLst>
              <a:ext uri="{FF2B5EF4-FFF2-40B4-BE49-F238E27FC236}">
                <a16:creationId xmlns:a16="http://schemas.microsoft.com/office/drawing/2014/main" id="{A0047E96-D8F1-5F18-0FC9-D17E2E3A2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50" y="1559379"/>
            <a:ext cx="351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6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去反光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iPhone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只有眼瞼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Test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33951C2-8149-5AA5-BC73-4E1B3BF2B4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5044" y="1414596"/>
            <a:ext cx="5275911" cy="4549338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D7414D0-E3FE-AABC-93CB-E41BB7D6C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011" y="5301208"/>
            <a:ext cx="2376937" cy="962441"/>
          </a:xfrm>
          <a:prstGeom prst="rect">
            <a:avLst/>
          </a:prstGeom>
        </p:spPr>
      </p:pic>
      <p:pic>
        <p:nvPicPr>
          <p:cNvPr id="8" name="圖片 7" descr="一張含有 螢幕擷取畫面, 文字, 繪圖, 圖表 的圖片&#10;&#10;自動產生的描述">
            <a:extLst>
              <a:ext uri="{FF2B5EF4-FFF2-40B4-BE49-F238E27FC236}">
                <a16:creationId xmlns:a16="http://schemas.microsoft.com/office/drawing/2014/main" id="{D7CC0556-7865-B9BD-7D80-A503E2F35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83" y="1845136"/>
            <a:ext cx="4680000" cy="2808000"/>
          </a:xfrm>
          <a:prstGeom prst="rect">
            <a:avLst/>
          </a:prstGeom>
        </p:spPr>
      </p:pic>
      <p:pic>
        <p:nvPicPr>
          <p:cNvPr id="11" name="圖片 10" descr="一張含有 文字, 螢幕擷取畫面, 繪圖, 圖表 的圖片&#10;&#10;自動產生的描述">
            <a:extLst>
              <a:ext uri="{FF2B5EF4-FFF2-40B4-BE49-F238E27FC236}">
                <a16:creationId xmlns:a16="http://schemas.microsoft.com/office/drawing/2014/main" id="{A5A8A953-9D25-83E0-220B-C6AB72E56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845136"/>
            <a:ext cx="468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5445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6C4163-4BD8-7243-D993-B36DCE826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417" y="4509120"/>
            <a:ext cx="4763165" cy="2172003"/>
          </a:xfrm>
          <a:prstGeom prst="rect">
            <a:avLst/>
          </a:prstGeom>
        </p:spPr>
      </p:pic>
      <p:pic>
        <p:nvPicPr>
          <p:cNvPr id="6" name="圖片 5" descr="一張含有 文字, 螢幕擷取畫面, 圖表, 正方形 的圖片&#10;&#10;自動產生的描述">
            <a:extLst>
              <a:ext uri="{FF2B5EF4-FFF2-40B4-BE49-F238E27FC236}">
                <a16:creationId xmlns:a16="http://schemas.microsoft.com/office/drawing/2014/main" id="{4CFD0B2E-1208-27C4-51AE-7ABD1CD69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1376702"/>
            <a:ext cx="3744000" cy="2808000"/>
          </a:xfrm>
          <a:prstGeom prst="rect">
            <a:avLst/>
          </a:prstGeom>
        </p:spPr>
      </p:pic>
      <p:pic>
        <p:nvPicPr>
          <p:cNvPr id="8" name="圖片 7" descr="一張含有 文字, 地圖, 圖表, 行 的圖片&#10;&#10;自動產生的描述">
            <a:extLst>
              <a:ext uri="{FF2B5EF4-FFF2-40B4-BE49-F238E27FC236}">
                <a16:creationId xmlns:a16="http://schemas.microsoft.com/office/drawing/2014/main" id="{2508CB27-674D-A72E-2928-A57FEB62C1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87" y="1376702"/>
            <a:ext cx="351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4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未去反光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Samsung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只有眼瞼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Test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D08AE9D-5DCF-1465-4BD2-2A46EC5A22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6716" y="1417638"/>
            <a:ext cx="5112568" cy="44117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去反光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Samsung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只有眼瞼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Test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2DA9949-6268-F25B-4E50-79FA4282A3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5598" y="1417638"/>
            <a:ext cx="5534803" cy="467212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App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408" t="2243" r="1288" b="1320"/>
          <a:stretch>
            <a:fillRect/>
          </a:stretch>
        </p:blipFill>
        <p:spPr bwMode="auto">
          <a:xfrm>
            <a:off x="1640632" y="332656"/>
            <a:ext cx="288032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024" y="332656"/>
            <a:ext cx="2924175" cy="61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633611"/>
            <a:ext cx="896461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12" y="3230622"/>
            <a:ext cx="8955038" cy="279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98" t="3780" r="2860" b="1723"/>
          <a:stretch>
            <a:fillRect/>
          </a:stretch>
        </p:blipFill>
        <p:spPr bwMode="auto">
          <a:xfrm>
            <a:off x="1424608" y="836712"/>
            <a:ext cx="2808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0353" r="856" b="3368"/>
          <a:stretch>
            <a:fillRect/>
          </a:stretch>
        </p:blipFill>
        <p:spPr bwMode="auto">
          <a:xfrm>
            <a:off x="5097016" y="836712"/>
            <a:ext cx="2908597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0618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黃疸貧血交接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模型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MWPPG001~63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貧血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模型黃疸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未去反光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536" y="1844824"/>
            <a:ext cx="8426202" cy="426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未去反光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8784" y="1556792"/>
            <a:ext cx="3811008" cy="450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去反光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560" y="1772816"/>
            <a:ext cx="8094042" cy="398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去反光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0792" y="1484784"/>
            <a:ext cx="3888432" cy="481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0625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黃疸貧血交接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Unet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標記眼白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664" y="1556792"/>
            <a:ext cx="6348520" cy="31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文字方塊 4"/>
          <p:cNvSpPr txBox="1"/>
          <p:nvPr/>
        </p:nvSpPr>
        <p:spPr>
          <a:xfrm>
            <a:off x="1856656" y="486916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使用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GIMP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標記眼白部分，標記完後改編號將其加入資料集訓練。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訓練結果</a:t>
            </a:r>
          </a:p>
        </p:txBody>
      </p:sp>
      <p:pic>
        <p:nvPicPr>
          <p:cNvPr id="2050" name="Picture 2" descr="C:\Users\ASUS\Desktop\Figure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4728" y="1700808"/>
            <a:ext cx="5472608" cy="4105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訓練結果</a:t>
            </a:r>
          </a:p>
        </p:txBody>
      </p:sp>
      <p:pic>
        <p:nvPicPr>
          <p:cNvPr id="2051" name="Picture 3" descr="C:\Users\ASUS\Desktop\Figure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608" y="1556792"/>
            <a:ext cx="7636198" cy="44796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未去反光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1556792"/>
            <a:ext cx="9478962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0702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黃疸貧血交接</a:t>
            </a:r>
          </a:p>
        </p:txBody>
      </p:sp>
    </p:spTree>
    <p:extLst>
      <p:ext uri="{BB962C8B-B14F-4D97-AF65-F5344CB8AC3E}">
        <p14:creationId xmlns:p14="http://schemas.microsoft.com/office/powerpoint/2010/main" val="2784384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App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1627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AF50621-B2C5-FA5A-D60F-E84C688B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386" y="562373"/>
            <a:ext cx="3006226" cy="57332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FAE2FC5-1C90-002E-E9A2-ED95D2CB2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032" y="562372"/>
            <a:ext cx="300622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7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0716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交接</a:t>
            </a:r>
          </a:p>
        </p:txBody>
      </p:sp>
    </p:spTree>
    <p:extLst>
      <p:ext uri="{BB962C8B-B14F-4D97-AF65-F5344CB8AC3E}">
        <p14:creationId xmlns:p14="http://schemas.microsoft.com/office/powerpoint/2010/main" val="3416335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PPG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模型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-SH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5920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5A56C6-63B0-0AA9-202D-BAA0D78B6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0" y="1877377"/>
            <a:ext cx="4572010" cy="27432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CA6366A-A162-96A6-E079-7E87FA149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28" y="1877377"/>
            <a:ext cx="4572009" cy="274320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C266165-BA19-0424-1E9D-9BEB1753F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600" y="4941168"/>
            <a:ext cx="2736304" cy="125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10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F719783-867A-1289-CBE3-03C43F582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8" y="1417637"/>
            <a:ext cx="4404211" cy="352336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8E52BB5-F62C-8337-A473-64F91777D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11" y="1417638"/>
            <a:ext cx="4697826" cy="352336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E05B375-FA3A-7AC7-850A-EB285D9E1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372" y="5140945"/>
            <a:ext cx="4867954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1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DC9974F-3A62-F832-025E-778C7973B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" y="1628800"/>
            <a:ext cx="4572008" cy="274320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87D66DE-498A-DDF7-3DC0-6D31D7158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04" y="1628801"/>
            <a:ext cx="4572008" cy="274320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AB45BB9-1C05-0DF5-6E22-1F6DB4425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592" y="4869160"/>
            <a:ext cx="2626692" cy="11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21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FAB5F5C-388F-FBC8-A93C-F28E1718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712" y="4897202"/>
            <a:ext cx="4658375" cy="168616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6EDA839-F241-4444-A122-DBE7DF77C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99" y="1407598"/>
            <a:ext cx="4377688" cy="328326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A991395-ACB0-7A04-FF49-87A319A21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407598"/>
            <a:ext cx="4674211" cy="328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76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E2C38C4-A341-63DF-95FA-242AF3155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3" y="1877377"/>
            <a:ext cx="4572010" cy="274320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0C8DF07-E825-FA1D-298A-751601A2B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73" y="1877377"/>
            <a:ext cx="4570682" cy="274240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C3757DF-6FB4-42C2-1E59-D79F78A07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584" y="4960406"/>
            <a:ext cx="2880320" cy="138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4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未去反光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1772816"/>
            <a:ext cx="4208192" cy="445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2276872"/>
            <a:ext cx="4447949" cy="342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95E29CE-042A-FE3C-5160-32D02EDF3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417638"/>
            <a:ext cx="4217574" cy="345152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DB7E6A9-E253-6EE8-4E8C-3A9F0F6E9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84" y="1432486"/>
            <a:ext cx="4740443" cy="345152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6A56B6C-E80B-3CBE-2CE6-C8C45CDB8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007" y="4988523"/>
            <a:ext cx="4867954" cy="17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18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33C148-B57B-CE76-2CB1-81BC35724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844825"/>
            <a:ext cx="4601712" cy="276102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4073C5D-48EC-7AEB-DFF0-D806B4A8B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99" y="1844824"/>
            <a:ext cx="4601715" cy="276102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BC2C0F5-D503-147F-94F7-83DA870D1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008" y="4968213"/>
            <a:ext cx="2938671" cy="119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2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00E5DF3-977E-D167-516F-F728EC8BC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01" y="1405875"/>
            <a:ext cx="4521703" cy="33912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3682AFB-C960-49EA-C555-550DD24EC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8" y="1405874"/>
            <a:ext cx="4521703" cy="33912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C2FF547-6576-CCC2-141D-5DD9A8F7D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510" y="4950418"/>
            <a:ext cx="4725059" cy="1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53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EfficientNet-SH-2Class-Male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24B7A3C-B804-E61A-D140-F0B6F6712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68" y="5229200"/>
            <a:ext cx="2575777" cy="1143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31BF11A-906B-3923-0AA6-DFAD32BE9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3" y="1951816"/>
            <a:ext cx="4572010" cy="274320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0CE87BD-8923-D8B7-4586-48E5E20BD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03" y="1951816"/>
            <a:ext cx="4572009" cy="2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271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EfficientNet-SH-2Class-Male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191050-B9C8-DBFE-12CA-34E63D0BA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424" y="4954621"/>
            <a:ext cx="4791744" cy="171473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EE11F80-C3C2-D14B-FA1F-4ED97DD74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1465462"/>
            <a:ext cx="4376936" cy="333169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6B26E5B-62A8-D054-5675-49CC86953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48" y="1465463"/>
            <a:ext cx="4376936" cy="33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38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EfficientNet-SH-2Class-Female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EB9C863-FD74-0184-C1F8-A177BA2F9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645523"/>
            <a:ext cx="4608512" cy="276510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B28D2AF-894C-481E-CAEA-7E2BE593F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650721"/>
            <a:ext cx="4599849" cy="275990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D0F0447-9C68-0245-AC53-7977F3E95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592" y="4869160"/>
            <a:ext cx="2532364" cy="12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42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EfficientNet-SH-2Class-Female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5C74C7-3396-E4E2-56BF-8D12FA123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6" y="5085184"/>
            <a:ext cx="4706007" cy="168616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8DDAC01-FA0C-157F-95B2-EB4233CEB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2" y="1412776"/>
            <a:ext cx="4713724" cy="353529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1334133-D380-19AB-ABD4-A1700B57C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93" y="1412777"/>
            <a:ext cx="4713724" cy="353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520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9A71AFD-ACAF-00C4-B09B-2F6C36A8A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93891"/>
            <a:ext cx="4752528" cy="28515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4C8E21D-2889-9540-88A2-C30A6DD03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1493891"/>
            <a:ext cx="4752528" cy="28515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1EE4885-36DD-7BD9-6A57-402FB95AC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640" y="4869160"/>
            <a:ext cx="2483418" cy="11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81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DEC2701-8DE4-536A-CC7A-5BDFEFFBD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102" y="5003985"/>
            <a:ext cx="4715533" cy="166710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2AAACEC-5892-C114-53B3-283D80FE9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00" y="1351868"/>
            <a:ext cx="4593712" cy="344528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45A5B06-6E3F-869C-5B90-8D9C9904B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8" y="1351868"/>
            <a:ext cx="4593712" cy="34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00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112CA14-5FC1-5A62-5707-56BE8D9CD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830123"/>
            <a:ext cx="4824536" cy="289472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633701-6E43-4500-2A33-63D034B3E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30123"/>
            <a:ext cx="4824536" cy="289472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66D959D-AB73-1B8B-1250-370968333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68" y="5135544"/>
            <a:ext cx="2711086" cy="12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1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去反光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1412776"/>
            <a:ext cx="9326562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0FFBC5B-CD11-BF01-91C3-D63404538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412776"/>
            <a:ext cx="4663839" cy="349787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92F0530-EEA6-7E66-B9DE-35AF9DBD6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26" y="1412776"/>
            <a:ext cx="4663839" cy="349787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1BE31E2-CEEC-3B40-B9DF-4786AAA69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639" y="5055715"/>
            <a:ext cx="4839375" cy="17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887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A5170F1-076B-8DF6-9C37-86A403954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08" y="5015215"/>
            <a:ext cx="2851558" cy="122209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8B52EB6-8860-E23A-7BF6-C6314A546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8" y="1916832"/>
            <a:ext cx="4331982" cy="259918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CD413B7-FC6A-2E3F-115D-091DD9B06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16832"/>
            <a:ext cx="4331982" cy="25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83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C8E1ADD-6969-B908-CFE2-D825093BF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670" y="4998050"/>
            <a:ext cx="4734586" cy="174331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5FAABFC-B8C8-BC4D-3FCA-C4F4C8F57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52" y="1340768"/>
            <a:ext cx="4664968" cy="34987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2C5057F-B176-6C1C-074D-AAE7B9E44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4" y="1340768"/>
            <a:ext cx="4664968" cy="349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834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839233-BC68-371B-F0A9-9D5034FE8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624" y="4869160"/>
            <a:ext cx="2664296" cy="12478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6CF61FB-2291-5C10-F2C8-63BB9261A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00808"/>
            <a:ext cx="4560505" cy="273630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4C787D7-0526-B2E8-1DFF-6FA48693F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5" y="1700809"/>
            <a:ext cx="4560505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20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0F6AEB-BC7D-2F01-0C03-5C0BE11E2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92" y="1425774"/>
            <a:ext cx="6624736" cy="351539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2D47694-685B-C0CC-9266-652C8E186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417638"/>
            <a:ext cx="4658707" cy="351539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26D17B-3C95-B45C-3DF0-AED2716F0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976" y="5042318"/>
            <a:ext cx="4725059" cy="17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4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64CD89-A69D-D782-5948-AC01262A33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0722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88683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F0496B-C4B5-8EEB-EC11-93F47C25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061298"/>
            <a:ext cx="3581909" cy="4600422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運行白平衡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=&gt;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剪裁模型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=&gt;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回歸分析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去除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MobileNet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的部分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記錄結果</a:t>
            </a: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AA866E-1DFE-0419-67EF-53A439A09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650" y="1061297"/>
            <a:ext cx="4844313" cy="4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20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130FC3-EBDA-94A7-589A-6DCE623A0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075724"/>
            <a:ext cx="2889451" cy="4585996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只運行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MobileNet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記錄結果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FAFC8C-2E83-7B41-09DD-3F65127BD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656" y="998605"/>
            <a:ext cx="4769307" cy="486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055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130FC3-EBDA-94A7-589A-6DCE623A0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075724"/>
            <a:ext cx="4050760" cy="45859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data={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白平衡模型名稱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眼瞼剪裁模型名稱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眼白剪裁模型名稱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貧血預測模型名稱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黃疸遇刺模型名稱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貧血數值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黃疸數值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有無貧血</a:t>
            </a:r>
          </a:p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}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6450520-AFC8-503A-17CA-2A43EBBE7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204" y="1152495"/>
            <a:ext cx="3927881" cy="44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215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130FC3-EBDA-94A7-589A-6DCE623A0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075724"/>
            <a:ext cx="3819941" cy="4585996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data={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模型名稱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模型運行結果</a:t>
            </a:r>
          </a:p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}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8F7A1DA-E710-CAB0-868B-90E67E789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282" y="1775395"/>
            <a:ext cx="5340840" cy="25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02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去反光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504" y="1628800"/>
            <a:ext cx="4675286" cy="467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844824"/>
            <a:ext cx="4514871" cy="362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0730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81363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FFE18EC-4580-37AC-7AB6-E5A80ED07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363" y="4897202"/>
            <a:ext cx="4639322" cy="1686160"/>
          </a:xfrm>
          <a:prstGeom prst="rect">
            <a:avLst/>
          </a:prstGeom>
        </p:spPr>
      </p:pic>
      <p:pic>
        <p:nvPicPr>
          <p:cNvPr id="7" name="圖片 6" descr="一張含有 文字, 螢幕擷取畫面, 圖表, Rectangle 的圖片&#10;&#10;自動產生的描述">
            <a:extLst>
              <a:ext uri="{FF2B5EF4-FFF2-40B4-BE49-F238E27FC236}">
                <a16:creationId xmlns:a16="http://schemas.microsoft.com/office/drawing/2014/main" id="{47878D5F-D909-1F47-FB71-C0E89379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24" y="1556792"/>
            <a:ext cx="3995416" cy="2996562"/>
          </a:xfrm>
          <a:prstGeom prst="rect">
            <a:avLst/>
          </a:prstGeom>
        </p:spPr>
      </p:pic>
      <p:pic>
        <p:nvPicPr>
          <p:cNvPr id="11" name="圖片 10" descr="一張含有 文字, 行, 圖表, 繪圖 的圖片&#10;&#10;自動產生的描述">
            <a:extLst>
              <a:ext uri="{FF2B5EF4-FFF2-40B4-BE49-F238E27FC236}">
                <a16:creationId xmlns:a16="http://schemas.microsoft.com/office/drawing/2014/main" id="{02FD73BB-BC9F-10A6-C452-C3F161A48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1556792"/>
            <a:ext cx="3746190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18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EC0D95E-26C6-A839-BDAF-AB1CB18A1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128" y="4820991"/>
            <a:ext cx="4791744" cy="1762371"/>
          </a:xfrm>
          <a:prstGeom prst="rect">
            <a:avLst/>
          </a:prstGeom>
        </p:spPr>
      </p:pic>
      <p:pic>
        <p:nvPicPr>
          <p:cNvPr id="11" name="圖片 10" descr="一張含有 文字, 行, 螢幕擷取畫面, 繪圖 的圖片&#10;&#10;自動產生的描述">
            <a:extLst>
              <a:ext uri="{FF2B5EF4-FFF2-40B4-BE49-F238E27FC236}">
                <a16:creationId xmlns:a16="http://schemas.microsoft.com/office/drawing/2014/main" id="{60DFC964-2390-382E-56F8-24C6C5C69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5" y="1578996"/>
            <a:ext cx="3752663" cy="3002131"/>
          </a:xfrm>
          <a:prstGeom prst="rect">
            <a:avLst/>
          </a:prstGeom>
        </p:spPr>
      </p:pic>
      <p:pic>
        <p:nvPicPr>
          <p:cNvPr id="13" name="圖片 12" descr="一張含有 文字, 螢幕擷取畫面, 圖表, Rectangle 的圖片&#10;&#10;自動產生的描述">
            <a:extLst>
              <a:ext uri="{FF2B5EF4-FFF2-40B4-BE49-F238E27FC236}">
                <a16:creationId xmlns:a16="http://schemas.microsoft.com/office/drawing/2014/main" id="{1555E9C4-772B-C78A-9BEB-FB5D8DB0B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1580824"/>
            <a:ext cx="4000404" cy="300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64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9E12FFF-7438-EBCF-7CF9-82C84C9A5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986" y="4770104"/>
            <a:ext cx="4906060" cy="1800476"/>
          </a:xfrm>
          <a:prstGeom prst="rect">
            <a:avLst/>
          </a:prstGeom>
        </p:spPr>
      </p:pic>
      <p:pic>
        <p:nvPicPr>
          <p:cNvPr id="8" name="圖片 7" descr="一張含有 文字, 螢幕擷取畫面, 圖表, Rectangle 的圖片&#10;&#10;自動產生的描述">
            <a:extLst>
              <a:ext uri="{FF2B5EF4-FFF2-40B4-BE49-F238E27FC236}">
                <a16:creationId xmlns:a16="http://schemas.microsoft.com/office/drawing/2014/main" id="{1A87935A-7ABB-CD57-88CC-B33400217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1628800"/>
            <a:ext cx="3995936" cy="2996952"/>
          </a:xfrm>
          <a:prstGeom prst="rect">
            <a:avLst/>
          </a:prstGeom>
        </p:spPr>
      </p:pic>
      <p:pic>
        <p:nvPicPr>
          <p:cNvPr id="10" name="圖片 9" descr="一張含有 文字, 行, 圖表, 繪圖 的圖片&#10;&#10;自動產生的描述">
            <a:extLst>
              <a:ext uri="{FF2B5EF4-FFF2-40B4-BE49-F238E27FC236}">
                <a16:creationId xmlns:a16="http://schemas.microsoft.com/office/drawing/2014/main" id="{ED206B1E-A623-CC7B-7A20-915AB55C1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1628800"/>
            <a:ext cx="3746190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92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882A39F-C650-51AA-87A8-F89FC053F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365" y="4769128"/>
            <a:ext cx="4801270" cy="1838582"/>
          </a:xfrm>
          <a:prstGeom prst="rect">
            <a:avLst/>
          </a:prstGeom>
        </p:spPr>
      </p:pic>
      <p:pic>
        <p:nvPicPr>
          <p:cNvPr id="9" name="圖片 8" descr="一張含有 文字, 螢幕擷取畫面, 圖表, Rectangle 的圖片&#10;&#10;自動產生的描述">
            <a:extLst>
              <a:ext uri="{FF2B5EF4-FFF2-40B4-BE49-F238E27FC236}">
                <a16:creationId xmlns:a16="http://schemas.microsoft.com/office/drawing/2014/main" id="{BB57246F-1AA6-8C17-E9F3-5F28B391D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25" y="1268760"/>
            <a:ext cx="4425692" cy="3319269"/>
          </a:xfrm>
          <a:prstGeom prst="rect">
            <a:avLst/>
          </a:prstGeom>
        </p:spPr>
      </p:pic>
      <p:pic>
        <p:nvPicPr>
          <p:cNvPr id="11" name="圖片 10" descr="一張含有 文字, 行, 圖表, 繪圖 的圖片&#10;&#10;自動產生的描述">
            <a:extLst>
              <a:ext uri="{FF2B5EF4-FFF2-40B4-BE49-F238E27FC236}">
                <a16:creationId xmlns:a16="http://schemas.microsoft.com/office/drawing/2014/main" id="{75EF513F-E9F4-16AC-D2B7-B20AC0980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1268760"/>
            <a:ext cx="4178237" cy="33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43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EfficientNet-SH-2Class-Male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FD9C91F-B0AB-8A21-3958-631072BFF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680" y="4830517"/>
            <a:ext cx="4934639" cy="1752845"/>
          </a:xfrm>
          <a:prstGeom prst="rect">
            <a:avLst/>
          </a:prstGeom>
        </p:spPr>
      </p:pic>
      <p:pic>
        <p:nvPicPr>
          <p:cNvPr id="9" name="圖片 8" descr="一張含有 文字, 行, 圖表, 繪圖 的圖片&#10;&#10;自動產生的描述">
            <a:extLst>
              <a:ext uri="{FF2B5EF4-FFF2-40B4-BE49-F238E27FC236}">
                <a16:creationId xmlns:a16="http://schemas.microsoft.com/office/drawing/2014/main" id="{EAEF62B2-A507-8FFF-4267-EEC583803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49" y="1424580"/>
            <a:ext cx="4032448" cy="3225958"/>
          </a:xfrm>
          <a:prstGeom prst="rect">
            <a:avLst/>
          </a:prstGeom>
        </p:spPr>
      </p:pic>
      <p:pic>
        <p:nvPicPr>
          <p:cNvPr id="11" name="圖片 10" descr="一張含有 文字, 螢幕擷取畫面, 圖表, Rectangle 的圖片&#10;&#10;自動產生的描述">
            <a:extLst>
              <a:ext uri="{FF2B5EF4-FFF2-40B4-BE49-F238E27FC236}">
                <a16:creationId xmlns:a16="http://schemas.microsoft.com/office/drawing/2014/main" id="{ADEE018F-5E1B-1A28-3362-9680C95F2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79" y="1412776"/>
            <a:ext cx="4313685" cy="323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366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EfficientNet-SH-2Class-Female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70F7020-8A09-FD6C-9338-BD668CC5F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470" y="4941168"/>
            <a:ext cx="4725059" cy="1724266"/>
          </a:xfrm>
          <a:prstGeom prst="rect">
            <a:avLst/>
          </a:prstGeom>
        </p:spPr>
      </p:pic>
      <p:pic>
        <p:nvPicPr>
          <p:cNvPr id="9" name="圖片 8" descr="一張含有 文字, 螢幕擷取畫面, 圖表, Rectangle 的圖片&#10;&#10;自動產生的描述">
            <a:extLst>
              <a:ext uri="{FF2B5EF4-FFF2-40B4-BE49-F238E27FC236}">
                <a16:creationId xmlns:a16="http://schemas.microsoft.com/office/drawing/2014/main" id="{27BCDE24-E084-4DB8-82E4-4487528E2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1659803"/>
            <a:ext cx="3994044" cy="2995533"/>
          </a:xfrm>
          <a:prstGeom prst="rect">
            <a:avLst/>
          </a:prstGeom>
        </p:spPr>
      </p:pic>
      <p:pic>
        <p:nvPicPr>
          <p:cNvPr id="11" name="圖片 10" descr="一張含有 文字, 行, 圖表, 繪圖 的圖片&#10;&#10;自動產生的描述">
            <a:extLst>
              <a:ext uri="{FF2B5EF4-FFF2-40B4-BE49-F238E27FC236}">
                <a16:creationId xmlns:a16="http://schemas.microsoft.com/office/drawing/2014/main" id="{0E19F0F5-5308-5BD7-F5E7-080E7B36F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24" y="1665104"/>
            <a:ext cx="3744416" cy="299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697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F29235A-0709-A568-E6B3-358FFC4AC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258" y="4639255"/>
            <a:ext cx="4877481" cy="1867161"/>
          </a:xfrm>
          <a:prstGeom prst="rect">
            <a:avLst/>
          </a:prstGeom>
        </p:spPr>
      </p:pic>
      <p:pic>
        <p:nvPicPr>
          <p:cNvPr id="9" name="圖片 8" descr="一張含有 文字, 行, 圖表, 繪圖 的圖片&#10;&#10;自動產生的描述">
            <a:extLst>
              <a:ext uri="{FF2B5EF4-FFF2-40B4-BE49-F238E27FC236}">
                <a16:creationId xmlns:a16="http://schemas.microsoft.com/office/drawing/2014/main" id="{5EDC2086-592B-37E7-5314-87275B9EA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1389257"/>
            <a:ext cx="3836200" cy="3068960"/>
          </a:xfrm>
          <a:prstGeom prst="rect">
            <a:avLst/>
          </a:prstGeom>
        </p:spPr>
      </p:pic>
      <p:pic>
        <p:nvPicPr>
          <p:cNvPr id="11" name="圖片 10" descr="一張含有 文字, 螢幕擷取畫面, 圖表, Rectangle 的圖片&#10;&#10;自動產生的描述">
            <a:extLst>
              <a:ext uri="{FF2B5EF4-FFF2-40B4-BE49-F238E27FC236}">
                <a16:creationId xmlns:a16="http://schemas.microsoft.com/office/drawing/2014/main" id="{FD9F2BB6-ADEA-8EAF-3719-03E0DBAB2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379876"/>
            <a:ext cx="4104456" cy="30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431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4E7212A-A152-7A5B-EFFB-7153CD69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312" y="4878149"/>
            <a:ext cx="4839375" cy="1705213"/>
          </a:xfrm>
          <a:prstGeom prst="rect">
            <a:avLst/>
          </a:prstGeom>
        </p:spPr>
      </p:pic>
      <p:pic>
        <p:nvPicPr>
          <p:cNvPr id="9" name="圖片 8" descr="一張含有 文字, 螢幕擷取畫面, 圖表, 軟體 的圖片&#10;&#10;自動產生的描述">
            <a:extLst>
              <a:ext uri="{FF2B5EF4-FFF2-40B4-BE49-F238E27FC236}">
                <a16:creationId xmlns:a16="http://schemas.microsoft.com/office/drawing/2014/main" id="{306C6C3E-DAC8-7A2A-4534-7752AC017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61" y="1477921"/>
            <a:ext cx="4233620" cy="3175215"/>
          </a:xfrm>
          <a:prstGeom prst="rect">
            <a:avLst/>
          </a:prstGeom>
        </p:spPr>
      </p:pic>
      <p:pic>
        <p:nvPicPr>
          <p:cNvPr id="11" name="圖片 10" descr="一張含有 文字, 圖表, 行, 繪圖 的圖片&#10;&#10;自動產生的描述">
            <a:extLst>
              <a:ext uri="{FF2B5EF4-FFF2-40B4-BE49-F238E27FC236}">
                <a16:creationId xmlns:a16="http://schemas.microsoft.com/office/drawing/2014/main" id="{9F6052D0-1095-78AB-D9B9-BA46FD90D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1458130"/>
            <a:ext cx="3993756" cy="31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694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VGG19-SH-2Class-Male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24186D4-73EC-D360-D041-DE06FB0A5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207" y="4941168"/>
            <a:ext cx="4915586" cy="1752845"/>
          </a:xfrm>
          <a:prstGeom prst="rect">
            <a:avLst/>
          </a:prstGeom>
        </p:spPr>
      </p:pic>
      <p:pic>
        <p:nvPicPr>
          <p:cNvPr id="8" name="圖片 7" descr="一張含有 文字, 行, 圖表, 繪圖 的圖片&#10;&#10;自動產生的描述">
            <a:extLst>
              <a:ext uri="{FF2B5EF4-FFF2-40B4-BE49-F238E27FC236}">
                <a16:creationId xmlns:a16="http://schemas.microsoft.com/office/drawing/2014/main" id="{A9F94435-CB31-8E0E-E7A4-48FF68B66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1451077"/>
            <a:ext cx="3944212" cy="3155370"/>
          </a:xfrm>
          <a:prstGeom prst="rect">
            <a:avLst/>
          </a:prstGeom>
        </p:spPr>
      </p:pic>
      <p:pic>
        <p:nvPicPr>
          <p:cNvPr id="11" name="圖片 10" descr="一張含有 文字, 螢幕擷取畫面, 圖表, Rectangle 的圖片&#10;&#10;自動產生的描述">
            <a:extLst>
              <a:ext uri="{FF2B5EF4-FFF2-40B4-BE49-F238E27FC236}">
                <a16:creationId xmlns:a16="http://schemas.microsoft.com/office/drawing/2014/main" id="{277D05DC-3CB8-3CE2-0AE2-E808AFB78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46" y="1432834"/>
            <a:ext cx="4185426" cy="313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4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混和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1484784"/>
            <a:ext cx="9421812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080CC55-4309-80B5-6294-C48D568D5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838" y="5013176"/>
            <a:ext cx="4820323" cy="1714739"/>
          </a:xfrm>
          <a:prstGeom prst="rect">
            <a:avLst/>
          </a:prstGeom>
        </p:spPr>
      </p:pic>
      <p:pic>
        <p:nvPicPr>
          <p:cNvPr id="9" name="圖片 8" descr="一張含有 文字, 行, 圖表, 繪圖 的圖片&#10;&#10;自動產生的描述">
            <a:extLst>
              <a:ext uri="{FF2B5EF4-FFF2-40B4-BE49-F238E27FC236}">
                <a16:creationId xmlns:a16="http://schemas.microsoft.com/office/drawing/2014/main" id="{7864B409-61A7-5DC7-AB31-E8668AA88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1" y="1556792"/>
            <a:ext cx="3969065" cy="3175252"/>
          </a:xfrm>
          <a:prstGeom prst="rect">
            <a:avLst/>
          </a:prstGeom>
        </p:spPr>
      </p:pic>
      <p:pic>
        <p:nvPicPr>
          <p:cNvPr id="11" name="圖片 10" descr="一張含有 文字, 螢幕擷取畫面, 圖表, Rectangle 的圖片&#10;&#10;自動產生的描述">
            <a:extLst>
              <a:ext uri="{FF2B5EF4-FFF2-40B4-BE49-F238E27FC236}">
                <a16:creationId xmlns:a16="http://schemas.microsoft.com/office/drawing/2014/main" id="{C54E2826-6385-1A93-E378-3B3FB0283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84" y="1556792"/>
            <a:ext cx="4233671" cy="317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740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0806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5678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PPG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模型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-SH-4Class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32053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Data:2023/3~2024/5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訓練集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測試集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=7:3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07450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C9F25A2-FC58-FE5B-2B9C-E868EA2CC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980" y="5373216"/>
            <a:ext cx="2037495" cy="83057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EF0B951-4F05-46A0-B3F1-56AAD277B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12" y="2057397"/>
            <a:ext cx="4572008" cy="274320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BC5CBD9-422B-76F2-6AD0-CB4F9F264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2" y="2057398"/>
            <a:ext cx="4572006" cy="27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066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AC6D53-8C59-A8E3-8D9D-E985F8991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86" y="4509120"/>
            <a:ext cx="4858428" cy="219105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300C799-CEAD-30BF-EFF8-0B052D36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80" y="1268760"/>
            <a:ext cx="4224000" cy="316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EDFEF7D-7145-420B-AB56-F5D5600F2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61" y="1268760"/>
            <a:ext cx="3959999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664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4CE2507-B2A7-67E4-D3F1-A26CDDEE0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850" y="5157592"/>
            <a:ext cx="2563291" cy="9845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C58C287-247C-408C-751A-DCB8F72EB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08" y="1906848"/>
            <a:ext cx="4572008" cy="274320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CF9E869-DD98-AFE4-B490-EAE9256E9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909931"/>
            <a:ext cx="4572008" cy="2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582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50CC0E7-293C-A5CC-C72F-946F282D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86" y="4416032"/>
            <a:ext cx="4677428" cy="22577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B119693-1A6E-75A9-6292-E97EA624C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6" y="1196752"/>
            <a:ext cx="4224000" cy="316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E308C17-148B-3544-B3A1-3B807E41A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1196752"/>
            <a:ext cx="3960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200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17E42C1-9FEA-7BAF-362A-4BF6BCDB0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814" y="5303247"/>
            <a:ext cx="2146372" cy="9433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DA32A67-A7E2-4CD9-8DFF-1E5ED30E2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85" y="1988840"/>
            <a:ext cx="4572008" cy="274320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33F0F89-5C90-68C7-421D-E1988DC90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988840"/>
            <a:ext cx="4572008" cy="2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003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FFCC89A-12DE-F913-B41C-C7C90E046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654" y="4509120"/>
            <a:ext cx="4772691" cy="21624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93725A3-CC66-8F7B-BDF3-9D1EEA7EE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72" y="1268760"/>
            <a:ext cx="4224000" cy="316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5995D97-445F-C459-93B3-65F4C7D6B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8" y="1268760"/>
            <a:ext cx="3959999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33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混和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1772816"/>
            <a:ext cx="4528798" cy="460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988840"/>
            <a:ext cx="4800813" cy="369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0CE573-F4EC-8442-C414-E886CA0A4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289" y="5301208"/>
            <a:ext cx="2149470" cy="9072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3211094-B13C-E1B6-FDAB-F520B8014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1988840"/>
            <a:ext cx="4331982" cy="259918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159D564-7176-63D6-9700-3FDC9B9EF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1988841"/>
            <a:ext cx="4331982" cy="259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712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85B6938-DC63-EE58-D0E4-F861FC922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6" y="4509120"/>
            <a:ext cx="4706007" cy="218152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ED143E8-319E-63A8-FB93-FC70EE1D5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268760"/>
            <a:ext cx="4224000" cy="316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ED90BA6-A240-4959-3715-8A6A23054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1268760"/>
            <a:ext cx="3960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75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EfficientNet-SH-4Class-Male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1B5655-21FC-4DF4-BAE8-FC3F8EF5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750" y="5301208"/>
            <a:ext cx="2135511" cy="90724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F811D4B-DAB0-A805-04FD-A1573A0C7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14" y="2058936"/>
            <a:ext cx="4764030" cy="285841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ABC3FDA-6711-D8AB-6405-D46CB03BE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4" y="2058936"/>
            <a:ext cx="4764030" cy="285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725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EfficientNet-SH-4Class-Male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B26B900-F804-F93F-6CE2-78419E5A2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575" y="4437112"/>
            <a:ext cx="4648849" cy="22577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8B89A22-37D3-4BD5-AA47-A6290B0C1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50" y="1196752"/>
            <a:ext cx="4224000" cy="316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CF480DA-D2DA-79F9-648A-7EC6CAF231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4" y="1196752"/>
            <a:ext cx="3960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136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EfficientNet-SH-4Class-Female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03FF40-E646-52B7-454C-A1D04B0D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355" y="5373216"/>
            <a:ext cx="2235290" cy="93372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1B7A991-7E86-595F-4A51-729C30143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11" y="2215283"/>
            <a:ext cx="4355985" cy="261359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AD2C4DC-7F15-F1F9-31B6-C045ED00C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7" y="2204864"/>
            <a:ext cx="4355985" cy="26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879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EfficientNet-SH-4Class-Female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786548-821F-4D5E-13C2-0EAD217DD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602" y="4581128"/>
            <a:ext cx="4810796" cy="21243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ADB087F-ED7A-9C47-40D0-5DC849D8B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96" y="1340768"/>
            <a:ext cx="4224000" cy="316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4999002-575F-7555-9A71-4C01636C6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1340768"/>
            <a:ext cx="3960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980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6020C2-69D7-4BEF-FBFF-16C5B0F09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786" y="5445224"/>
            <a:ext cx="1962427" cy="87359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91B6AEB-501A-946E-A39F-3B8E335D2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844824"/>
            <a:ext cx="4572008" cy="274320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B4195C3-87B5-FD28-F708-0E2D5E14C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842174"/>
            <a:ext cx="4572008" cy="2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668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21C1C87-EBA3-6A75-3B4F-AC0D5C159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312" y="4581128"/>
            <a:ext cx="4839375" cy="21338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E36294A-8FED-8EE5-1B36-AE8D4AF35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49" y="1304904"/>
            <a:ext cx="4224000" cy="316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859708D-77DC-8F81-4133-CACA35ABA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99" y="1304904"/>
            <a:ext cx="3960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767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EDB7309-6EAA-8A55-92BC-9B9B194DF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084" y="5157192"/>
            <a:ext cx="2361831" cy="102688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737954B-6766-DE8E-D61C-265A3B487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93" y="2060848"/>
            <a:ext cx="4192187" cy="251531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8C64F77-E296-1B0D-6CB1-AF308888E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57" y="2060848"/>
            <a:ext cx="4192187" cy="25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727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VGG16-SH-4Class-Female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D50257E-6BA3-3725-43B3-6107CD715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720" y="4437112"/>
            <a:ext cx="4829849" cy="22386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56CF1A7-0A23-C2D7-AD9D-802DB9156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82" y="1196752"/>
            <a:ext cx="4224000" cy="316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1AAB453-AA1E-F7EF-241F-53DDCE5BB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64" y="1196752"/>
            <a:ext cx="3960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41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0604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黃疸貧血交接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617A052-9A61-0651-9F18-0F2B1BBDD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700808"/>
            <a:ext cx="4572008" cy="27432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194C128-FAA5-19BD-373B-5AC833806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700808"/>
            <a:ext cx="4572008" cy="274320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92FBF14-4B1F-C44A-DA05-2177E45C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601" y="5157192"/>
            <a:ext cx="2224797" cy="9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64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7D18561-66B1-609C-7172-57995B6A3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207" y="4509120"/>
            <a:ext cx="4915586" cy="22196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1A1D708-A54B-8D36-4618-1934D2C72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92789"/>
            <a:ext cx="4224000" cy="316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EAE21EA-1F6D-1E80-91D4-6858DA8F6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1292789"/>
            <a:ext cx="3960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752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D755A6F-2981-B978-9A75-DD7066DA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850" y="5085184"/>
            <a:ext cx="2419335" cy="9433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3B21584-A4B4-0A03-9E4E-10DDD1010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2" y="1829684"/>
            <a:ext cx="4331982" cy="259918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4A06F2B-F15A-1E23-C510-CAF3518E3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1829684"/>
            <a:ext cx="4331982" cy="259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23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VGG19-SH-2Class-Female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F0A825E-5B87-E68A-6B2D-CA4705240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768" y="4437112"/>
            <a:ext cx="4763165" cy="22577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D1B3D79-5454-EDE9-5A92-6D1B70DE3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1196752"/>
            <a:ext cx="4224000" cy="316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9E946BC-E976-A3B3-4C7A-F119AA2E5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94" y="1196752"/>
            <a:ext cx="3960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725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0813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1792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PPG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模型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-4Class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Train 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Data:SH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2023/3~2024/5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Test 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Data:HKM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2022/8~2022/12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1:90~140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2:140~200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3:200~400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0:&lt;90,&gt;400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22709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39A16B5-ED14-09FD-69C9-617A8D9B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207" y="4581128"/>
            <a:ext cx="4915586" cy="215295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868DCB8-E12F-CE28-A086-26A6227CD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60" y="1347059"/>
            <a:ext cx="4146863" cy="311014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81C1C10-BE51-E955-2988-523A26661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79" y="1351920"/>
            <a:ext cx="3881608" cy="31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414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1908B05-074C-E24D-9617-040716439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838" y="4581128"/>
            <a:ext cx="4820323" cy="219105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91C5FFE-D62D-B1E2-45B5-C8D0A589E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1460900"/>
            <a:ext cx="3744416" cy="280831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C0A6C9-FB21-BDA8-C40F-6C9769327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92" y="1460899"/>
            <a:ext cx="3510389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929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ResNet-SH-4Class-Male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91EF16A-35DE-616F-1AA9-FDD506C0E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752" y="4509120"/>
            <a:ext cx="4810796" cy="22672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7D56F53-9EEC-6A83-6C6C-46686D8B0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77" y="1268760"/>
            <a:ext cx="4187957" cy="314096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7A53835-8208-9C14-FAFC-4F4FE76B3D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40" y="1268760"/>
            <a:ext cx="392621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844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ResNet-SH-4Class-Female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F3F25ED-5B27-379D-859D-6EC5207F4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728" y="4653136"/>
            <a:ext cx="4791744" cy="211484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6AF1BBB-0818-9507-6858-6560BA419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1417638"/>
            <a:ext cx="4174788" cy="313109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B5A04AE-5B44-0D6F-BDA0-4CBAEDED4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1417638"/>
            <a:ext cx="3925322" cy="31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56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4240</TotalTime>
  <Words>302</Words>
  <Application>Microsoft Office PowerPoint</Application>
  <PresentationFormat>A4 紙張 (210x297 公釐)</PresentationFormat>
  <Paragraphs>134</Paragraphs>
  <Slides>121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121</vt:i4>
      </vt:variant>
    </vt:vector>
  </HeadingPairs>
  <TitlesOfParts>
    <vt:vector size="126" baseType="lpstr">
      <vt:lpstr>標楷體</vt:lpstr>
      <vt:lpstr>Arial</vt:lpstr>
      <vt:lpstr>Calibri</vt:lpstr>
      <vt:lpstr>Times New Roman</vt:lpstr>
      <vt:lpstr>Office 佈景主題</vt:lpstr>
      <vt:lpstr>0530黃疸貧血交接</vt:lpstr>
      <vt:lpstr>模型MWPPG001~63貧血</vt:lpstr>
      <vt:lpstr>未去反光</vt:lpstr>
      <vt:lpstr>未去反光</vt:lpstr>
      <vt:lpstr>去反光</vt:lpstr>
      <vt:lpstr>去反光</vt:lpstr>
      <vt:lpstr>混和</vt:lpstr>
      <vt:lpstr>混和</vt:lpstr>
      <vt:lpstr>0604黃疸貧血交接</vt:lpstr>
      <vt:lpstr>模型MWPPG088~100貧血</vt:lpstr>
      <vt:lpstr>未去反光iPhone只有眼瞼Test</vt:lpstr>
      <vt:lpstr>去反光iPhone只有眼瞼Test</vt:lpstr>
      <vt:lpstr>未去反光Samsung只有眼瞼Test</vt:lpstr>
      <vt:lpstr>去反光Samsung只有眼瞼Test</vt:lpstr>
      <vt:lpstr>App</vt:lpstr>
      <vt:lpstr>PowerPoint 簡報</vt:lpstr>
      <vt:lpstr>PowerPoint 簡報</vt:lpstr>
      <vt:lpstr>PowerPoint 簡報</vt:lpstr>
      <vt:lpstr>0618黃疸貧血交接</vt:lpstr>
      <vt:lpstr>模型黃疸</vt:lpstr>
      <vt:lpstr>未去反光</vt:lpstr>
      <vt:lpstr>未去反光</vt:lpstr>
      <vt:lpstr>去反光</vt:lpstr>
      <vt:lpstr>去反光</vt:lpstr>
      <vt:lpstr>0625黃疸貧血交接</vt:lpstr>
      <vt:lpstr>Unet</vt:lpstr>
      <vt:lpstr>標記眼白</vt:lpstr>
      <vt:lpstr>訓練結果</vt:lpstr>
      <vt:lpstr>訓練結果</vt:lpstr>
      <vt:lpstr>0702黃疸貧血交接</vt:lpstr>
      <vt:lpstr>App</vt:lpstr>
      <vt:lpstr>PowerPoint 簡報</vt:lpstr>
      <vt:lpstr>0716交接</vt:lpstr>
      <vt:lpstr>PPG模型-SH</vt:lpstr>
      <vt:lpstr>GoogLeNet-SH-2Class-Male</vt:lpstr>
      <vt:lpstr>GoogLeNet-SH-2Class-Male</vt:lpstr>
      <vt:lpstr>GoogLeNet-SH-2Class-Female</vt:lpstr>
      <vt:lpstr>GoogLeNet-SH-2Class-Female</vt:lpstr>
      <vt:lpstr>ResNet-SH-2Class-Male</vt:lpstr>
      <vt:lpstr>ResNet-SH-2Class-Male</vt:lpstr>
      <vt:lpstr>ResNet-SH-2Class-Female</vt:lpstr>
      <vt:lpstr>ResNet-SH-2Class-Female</vt:lpstr>
      <vt:lpstr>EfficientNet-SH-2Class-Male</vt:lpstr>
      <vt:lpstr>EfficientNet-SH-2Class-Male</vt:lpstr>
      <vt:lpstr>EfficientNet-SH-2Class-Female</vt:lpstr>
      <vt:lpstr>EfficientNet-SH-2Class-Female</vt:lpstr>
      <vt:lpstr>VGG16-SH-2Class-Male</vt:lpstr>
      <vt:lpstr>VGG16-SH-2Class-Male</vt:lpstr>
      <vt:lpstr>VGG16-SH-2Class-Female</vt:lpstr>
      <vt:lpstr>VGG16-SH-2Class-Female</vt:lpstr>
      <vt:lpstr>VGG19-SH-2Class-Male</vt:lpstr>
      <vt:lpstr>VGG19-SH-2Class-Male</vt:lpstr>
      <vt:lpstr>VGG19-SH-2Class-Female</vt:lpstr>
      <vt:lpstr>VGG19-SH-2Class-Female</vt:lpstr>
      <vt:lpstr>0722</vt:lpstr>
      <vt:lpstr>PowerPoint 簡報</vt:lpstr>
      <vt:lpstr>PowerPoint 簡報</vt:lpstr>
      <vt:lpstr>PowerPoint 簡報</vt:lpstr>
      <vt:lpstr>PowerPoint 簡報</vt:lpstr>
      <vt:lpstr>0730</vt:lpstr>
      <vt:lpstr>GoogLeNet-SH-2Class-Male</vt:lpstr>
      <vt:lpstr>GoogLeNet-SH-2Class-Female</vt:lpstr>
      <vt:lpstr>ResNet-SH-2Class-Male</vt:lpstr>
      <vt:lpstr>ResNet-SH-2Class-Female</vt:lpstr>
      <vt:lpstr>EfficientNet-SH-2Class-Male</vt:lpstr>
      <vt:lpstr>EfficientNet-SH-2Class-Female</vt:lpstr>
      <vt:lpstr>VGG16-SH-2Class-Male</vt:lpstr>
      <vt:lpstr>VGG16-SH-2Class-Female</vt:lpstr>
      <vt:lpstr>VGG19-SH-2Class-Male</vt:lpstr>
      <vt:lpstr>VGG19-SH-2Class-Female</vt:lpstr>
      <vt:lpstr>0806</vt:lpstr>
      <vt:lpstr>PPG模型-SH-4Class</vt:lpstr>
      <vt:lpstr>Data:2023/3~2024/5 訓練集:測試集=7:3 </vt:lpstr>
      <vt:lpstr>GoogLeNet-SH-4Class-Male</vt:lpstr>
      <vt:lpstr>GoogLeNet-SH-4Class-Male</vt:lpstr>
      <vt:lpstr>GoogLeNet-SH-4Class-Female</vt:lpstr>
      <vt:lpstr>GoogLeNet-SH-4Class-Female</vt:lpstr>
      <vt:lpstr>ResNet-SH-4Class-Male</vt:lpstr>
      <vt:lpstr>ResNet-SH-4Class-Male</vt:lpstr>
      <vt:lpstr>ResNet-SH-4Class-Female</vt:lpstr>
      <vt:lpstr>ResNet-SH-4Class-Female</vt:lpstr>
      <vt:lpstr>EfficientNet-SH-4Class-Male</vt:lpstr>
      <vt:lpstr>EfficientNet-SH-4Class-Male</vt:lpstr>
      <vt:lpstr>EfficientNet-SH-4Class-Female</vt:lpstr>
      <vt:lpstr>EfficientNet-SH-4Class-Female</vt:lpstr>
      <vt:lpstr>VGG16-SH-4Class-Male</vt:lpstr>
      <vt:lpstr>VGG16-SH-4Class-Male</vt:lpstr>
      <vt:lpstr>VGG16-SH-4Class-Female</vt:lpstr>
      <vt:lpstr>VGG16-SH-4Class-Female</vt:lpstr>
      <vt:lpstr>VGG19-SH-4Class-Male</vt:lpstr>
      <vt:lpstr>VGG19-SH-4Class-Male</vt:lpstr>
      <vt:lpstr>VGG19-SH-2Class-Female</vt:lpstr>
      <vt:lpstr>VGG19-SH-2Class-Female</vt:lpstr>
      <vt:lpstr>0813</vt:lpstr>
      <vt:lpstr>PPG模型-4Class Train Data:SH 2023/3~2024/5 Test Data:HKM 2022/8~2022/12 1:90~140 2:140~200 3:200~400 0:&lt;90,&gt;400</vt:lpstr>
      <vt:lpstr>GoogLeNet-SH-4Class-Male</vt:lpstr>
      <vt:lpstr>GoogLeNet-SH-4Class-Female</vt:lpstr>
      <vt:lpstr>ResNet-SH-4Class-Male</vt:lpstr>
      <vt:lpstr>ResNet-SH-4Class-Female</vt:lpstr>
      <vt:lpstr>VGG16-SH-4Class-Male</vt:lpstr>
      <vt:lpstr>VGG16-SH-4Class-Female</vt:lpstr>
      <vt:lpstr>VGG19-SH-4Class-Male</vt:lpstr>
      <vt:lpstr>VGG19-SH-4Class-Female</vt:lpstr>
      <vt:lpstr>0827</vt:lpstr>
      <vt:lpstr>PPG模型-4Class Data:SH 2023/3~2024/8  </vt:lpstr>
      <vt:lpstr>GoogLeNet-SH-4Class-Male</vt:lpstr>
      <vt:lpstr>GoogLeNet-SH-4Class-Male</vt:lpstr>
      <vt:lpstr>GoogLeNet-SH-4Class-Female</vt:lpstr>
      <vt:lpstr>GoogLeNet-SH-4Class-Female</vt:lpstr>
      <vt:lpstr>ResNet-SH-4Class-Male</vt:lpstr>
      <vt:lpstr>ResNet-SH-4Class-Male</vt:lpstr>
      <vt:lpstr>ResNet-SH-4Class-Female</vt:lpstr>
      <vt:lpstr>ResNet-SH-4Class-Female</vt:lpstr>
      <vt:lpstr>VGG16-SH-4Class-Male</vt:lpstr>
      <vt:lpstr>VGG16-SH-4Class-Male</vt:lpstr>
      <vt:lpstr>VGG16-SH-4Class-Female</vt:lpstr>
      <vt:lpstr>VGG16-SH-4Class-Female</vt:lpstr>
      <vt:lpstr>VGG19-SH-4Class-Male</vt:lpstr>
      <vt:lpstr>VGG19-SH-4Class-Male</vt:lpstr>
      <vt:lpstr>VGG19-SH-4Class-Female</vt:lpstr>
      <vt:lpstr>VGG19-SH-4Class-Female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0530黃疸貧血交接</dc:title>
  <dc:creator>陳翰陞</dc:creator>
  <cp:lastModifiedBy>翰陞 陳</cp:lastModifiedBy>
  <cp:revision>36</cp:revision>
  <dcterms:created xsi:type="dcterms:W3CDTF">2024-05-29T21:32:44Z</dcterms:created>
  <dcterms:modified xsi:type="dcterms:W3CDTF">2024-09-03T14:06:07Z</dcterms:modified>
</cp:coreProperties>
</file>