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3" r:id="rId4"/>
    <p:sldId id="291" r:id="rId5"/>
    <p:sldId id="290" r:id="rId6"/>
    <p:sldId id="294" r:id="rId7"/>
    <p:sldId id="295" r:id="rId8"/>
    <p:sldId id="296" r:id="rId9"/>
    <p:sldId id="297" r:id="rId10"/>
    <p:sldId id="298" r:id="rId11"/>
    <p:sldId id="301" r:id="rId12"/>
    <p:sldId id="299" r:id="rId13"/>
    <p:sldId id="300" r:id="rId14"/>
    <p:sldId id="302" r:id="rId15"/>
    <p:sldId id="305" r:id="rId16"/>
    <p:sldId id="303" r:id="rId17"/>
    <p:sldId id="304" r:id="rId18"/>
    <p:sldId id="309" r:id="rId19"/>
    <p:sldId id="310" r:id="rId20"/>
    <p:sldId id="311" r:id="rId21"/>
    <p:sldId id="312" r:id="rId22"/>
    <p:sldId id="313" r:id="rId23"/>
    <p:sldId id="307" r:id="rId24"/>
    <p:sldId id="306" r:id="rId25"/>
    <p:sldId id="308" r:id="rId26"/>
    <p:sldId id="314" r:id="rId27"/>
    <p:sldId id="315" r:id="rId28"/>
    <p:sldId id="316" r:id="rId29"/>
    <p:sldId id="317" r:id="rId30"/>
    <p:sldId id="321" r:id="rId31"/>
    <p:sldId id="322" r:id="rId32"/>
    <p:sldId id="323" r:id="rId33"/>
    <p:sldId id="324" r:id="rId34"/>
    <p:sldId id="318" r:id="rId35"/>
    <p:sldId id="319" r:id="rId36"/>
    <p:sldId id="320" r:id="rId37"/>
    <p:sldId id="327" r:id="rId38"/>
    <p:sldId id="325" r:id="rId39"/>
    <p:sldId id="326" r:id="rId40"/>
    <p:sldId id="330" r:id="rId41"/>
    <p:sldId id="331" r:id="rId42"/>
    <p:sldId id="332" r:id="rId43"/>
    <p:sldId id="333" r:id="rId44"/>
    <p:sldId id="329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3" r:id="rId54"/>
    <p:sldId id="342" r:id="rId55"/>
    <p:sldId id="347" r:id="rId56"/>
    <p:sldId id="353" r:id="rId57"/>
    <p:sldId id="354" r:id="rId58"/>
    <p:sldId id="344" r:id="rId59"/>
    <p:sldId id="346" r:id="rId60"/>
    <p:sldId id="345" r:id="rId61"/>
    <p:sldId id="348" r:id="rId62"/>
    <p:sldId id="355" r:id="rId63"/>
    <p:sldId id="349" r:id="rId64"/>
    <p:sldId id="350" r:id="rId65"/>
    <p:sldId id="352" r:id="rId66"/>
    <p:sldId id="357" r:id="rId67"/>
    <p:sldId id="356" r:id="rId68"/>
    <p:sldId id="358" r:id="rId69"/>
    <p:sldId id="359" r:id="rId70"/>
    <p:sldId id="360" r:id="rId71"/>
    <p:sldId id="361" r:id="rId72"/>
    <p:sldId id="362" r:id="rId73"/>
    <p:sldId id="364" r:id="rId74"/>
    <p:sldId id="363" r:id="rId75"/>
    <p:sldId id="365" r:id="rId76"/>
    <p:sldId id="366" r:id="rId77"/>
    <p:sldId id="367" r:id="rId78"/>
    <p:sldId id="369" r:id="rId79"/>
    <p:sldId id="368" r:id="rId80"/>
    <p:sldId id="370" r:id="rId81"/>
    <p:sldId id="371" r:id="rId82"/>
    <p:sldId id="373" r:id="rId83"/>
    <p:sldId id="372" r:id="rId8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BBFBEC-F7BC-7594-DE56-D09A2DA1C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8B2AC33-C781-3847-5C14-2BF5ECFA4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56CD7A-B727-6761-FE07-440D89AB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EF607-601E-186C-C267-B6865ABE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66799-4DD4-D6B3-6000-6E878E0F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36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73B554-E23C-FCA9-C2F3-9CF53097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7E05D6-5D00-C063-26CA-5840E393A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02522D-E3D2-615F-F870-C0B60062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20FC51-F4FD-95EF-EEAA-3972CB00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FACB24-3C92-91D1-9B5B-0E3BE02E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92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7686197-D285-CFF5-22D6-317543075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EC1C7A-67F5-B0C0-17C2-0ED829244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879EE7-9D48-8632-2465-5A525EAB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EA5F4D-DE79-FB5E-ED93-A5B69E66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4478A9-263E-21F9-3814-AA232A0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79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5874C3-E73F-37F6-25BE-F18F8E6F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4EC349-5CFD-EE9B-269D-8627115C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C3F625-4024-34A0-E816-D94D4B78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F4731C-1B13-7337-D41A-F789E243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A4698-317C-D0FF-C658-4359B115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16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CEA19-BE20-1F79-F408-5BCFFFD0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36D1A1-7B29-B5FE-F1EB-B7B95CE8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54E257-DF1B-4852-2898-BE4C85D3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F9E725-72A3-BCD2-64C6-62699DE5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E10DAB-FE7E-CC7C-6181-ACE18957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A79AED-7DDB-09C0-95A8-ACA89F22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C5CABA-BC91-4F8B-4E07-7FA98084C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7E1CF11-7F1D-9DDC-BBD9-375DE586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C6CB5C0-AD8D-219C-BEDB-803997E1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B708C2-DA61-D120-0642-AE4D15F6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70EF8C-217B-7777-81DF-8CD2EE37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47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71CFA-26F9-EE21-F3EB-9B101228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503033-9974-837E-1B5F-6380DE8DE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B96011B-F11C-994E-0CE8-D45E41A2A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BE0DA1F-9EBC-962C-C260-4A5EA0D13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2937D40-3FD3-ABE0-E489-7A90879C2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8FFA1D8-BB58-4829-8384-CC9F9B38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8B665F9-C660-D2B8-D458-A5682FFB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613A2A8-55D9-2B7B-D798-697A15BD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1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971CA-3FAF-641D-3F83-550CC952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7F0413E-D18C-5A51-CA10-9E492197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A7F361-ED66-E914-1077-37756E01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B55E808-6C46-75A1-E01A-D62AD661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0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97B472C-007E-EB82-3D22-43FC396B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2A5249D-827B-2598-597A-0C3938AB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93042A-72B6-F15F-856C-5AFB7F19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90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CABE9-1293-9311-8262-9C32D06D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240FB8-D2F8-51DA-F270-48EBA17FF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F4175DE-AEFD-E494-2FE6-10009737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02A8FC-492F-BD6E-9AF5-2E8C7E98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2391BF3-61A9-30EF-8276-1F34E5C4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DED7629-D9AB-E76F-8EB5-285D9B95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488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BC2884-0628-A87C-4B17-87EB440F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467BCD6-94CB-C676-75A3-2CB5B1CAE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55A9C3-71CD-D372-A7A7-BB75B70BE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7E363C-4130-2333-7123-26C84C9E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7DBDE4-7520-8E12-993F-E3E170AB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7B2C7B-4D89-44B7-CCD3-04D8DCB6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72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FC15552-E7F8-D7BC-D836-E179B32A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C33F8D-4055-5682-74AA-5F32EDA9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A479FD-AD3D-A0AD-64EE-25A1A184A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33B45-C942-4B7D-8513-EA5A2418490E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750727-C3FF-3C9E-6625-12371790F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DFA154-5918-467F-F0AE-E724AA4F8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B3D9-67A4-4EFA-BD70-5653B61E24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74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esp32tw/posts/3275835322655013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espressif.com/projects/arduino-esp32/en/latest/tutorials/partition_table.html" TargetMode="External"/><Relationship Id="rId4" Type="http://schemas.openxmlformats.org/officeDocument/2006/relationships/hyperlink" Target="https://zhuanlan.zhihu.com/p/59180006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mropengate.com/2015/12/cc-dynamic-2d-arrays-in-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iwansensor.com.tw/product/%e5%ae%89%e4%bf%a1%e5%8f%af-nodemcu-esp-s3-32s-%e9%96%8b%e7%99%bc%e6%9d%bf-wifi%e8%97%8d%e8%8a%bd-ble5-0-%e6%a8%a1%e7%b5%84-%e6%8e%a1%e7%94%a8-esp32-s3-%e6%99%b6%e7%89%87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bgPHvLfGw" TargetMode="External"/><Relationship Id="rId2" Type="http://schemas.openxmlformats.org/officeDocument/2006/relationships/hyperlink" Target="https://www.youtube.com/watch?v=q9xWvLZg7Lc&amp;t=124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ytesnbits.co.uk/arduino-touchscreen-calibration-coding/#1606910525307-c15b5275-547b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randomnerdtutorials.com/esp32-microsd-card-arduino/#microsdcardsize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e1xOgZsnAuw?si=lU6_rLg8U_Mg3Wya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csc.com/product-detail/SD-Card-Memory-Card-Connector_Hanbo-Electronic-TF-012-P9_C5333937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csdn.net/dianji2015_/article/details/120947017" TargetMode="External"/><Relationship Id="rId5" Type="http://schemas.openxmlformats.org/officeDocument/2006/relationships/hyperlink" Target="https://blog.csdn.net/pingxiaozhao/article/details/117531220" TargetMode="External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8B849-00A4-0221-91D4-56A798202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497" y="1490479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進度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8F2176-7FB2-CAFD-942D-C7EFBE069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713" y="5296084"/>
            <a:ext cx="7424287" cy="1561916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電機三乙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110450029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王凱鋒</a:t>
            </a:r>
          </a:p>
        </p:txBody>
      </p:sp>
    </p:spTree>
    <p:extLst>
      <p:ext uri="{BB962C8B-B14F-4D97-AF65-F5344CB8AC3E}">
        <p14:creationId xmlns:p14="http://schemas.microsoft.com/office/powerpoint/2010/main" val="293855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1D319-8CE4-042C-8C65-7DC9F8C0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縮小陣列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3A21EDA-4619-87CA-3AF1-CD9C4E193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7243"/>
            <a:ext cx="4525006" cy="2095792"/>
          </a:xfr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42BEF0D5-EE7F-8138-6936-1CD2EFA3FDC5}"/>
              </a:ext>
            </a:extLst>
          </p:cNvPr>
          <p:cNvSpPr/>
          <p:nvPr/>
        </p:nvSpPr>
        <p:spPr>
          <a:xfrm>
            <a:off x="5496025" y="2618072"/>
            <a:ext cx="1155032" cy="587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1F3487-D77B-BCBF-0012-C995889DAC46}"/>
              </a:ext>
            </a:extLst>
          </p:cNvPr>
          <p:cNvSpPr/>
          <p:nvPr/>
        </p:nvSpPr>
        <p:spPr>
          <a:xfrm>
            <a:off x="7092366" y="2413474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有東西！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606553-62D7-663E-EF43-FC6AEBE79482}"/>
              </a:ext>
            </a:extLst>
          </p:cNvPr>
          <p:cNvSpPr/>
          <p:nvPr/>
        </p:nvSpPr>
        <p:spPr>
          <a:xfrm>
            <a:off x="2911140" y="4059590"/>
            <a:ext cx="632480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問題可能是記憶體不足導致陣列無法儲存 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459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7E71E-5EC1-0325-68EF-3DDEEE0A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398" y="413251"/>
            <a:ext cx="4725202" cy="1325563"/>
          </a:xfrm>
        </p:spPr>
        <p:txBody>
          <a:bodyPr/>
          <a:lstStyle/>
          <a:p>
            <a:r>
              <a:rPr lang="zh-TW" altLang="en-US" dirty="0"/>
              <a:t>記憶體空間與位址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36C3EF9-D312-83E2-6DF2-6704C5E1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71" y="1806374"/>
            <a:ext cx="6194257" cy="4351338"/>
          </a:xfrm>
        </p:spPr>
      </p:pic>
    </p:spTree>
    <p:extLst>
      <p:ext uri="{BB962C8B-B14F-4D97-AF65-F5344CB8AC3E}">
        <p14:creationId xmlns:p14="http://schemas.microsoft.com/office/powerpoint/2010/main" val="75718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A45096-0C5B-B0FD-CBED-413A7A66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刪除藍芽與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AC748D9-FB70-6500-DA1E-6398E686B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17" y="1953928"/>
            <a:ext cx="4534533" cy="1867161"/>
          </a:xfr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4EED2237-69C0-00B2-69F1-A551986B3E81}"/>
              </a:ext>
            </a:extLst>
          </p:cNvPr>
          <p:cNvSpPr/>
          <p:nvPr/>
        </p:nvSpPr>
        <p:spPr>
          <a:xfrm>
            <a:off x="5269602" y="2574687"/>
            <a:ext cx="1463040" cy="6256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B08C579-74BD-6470-3081-2005778291E9}"/>
              </a:ext>
            </a:extLst>
          </p:cNvPr>
          <p:cNvSpPr/>
          <p:nvPr/>
        </p:nvSpPr>
        <p:spPr>
          <a:xfrm>
            <a:off x="6732642" y="2425843"/>
            <a:ext cx="5352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有進步但怪怪的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6559F19-D8CD-53F5-E8A2-1AA9CAFB9B62}"/>
              </a:ext>
            </a:extLst>
          </p:cNvPr>
          <p:cNvSpPr txBox="1"/>
          <p:nvPr/>
        </p:nvSpPr>
        <p:spPr>
          <a:xfrm>
            <a:off x="5184808" y="6492875"/>
            <a:ext cx="7007192" cy="37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3"/>
              </a:rPr>
              <a:t>https://www.facebook.com/groups/esp32tw/posts/3275835322655013/</a:t>
            </a:r>
            <a:endParaRPr lang="en-US" altLang="zh-TW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8DE9B6-41C5-92CE-96DC-8673908EFF6F}"/>
              </a:ext>
            </a:extLst>
          </p:cNvPr>
          <p:cNvSpPr/>
          <p:nvPr/>
        </p:nvSpPr>
        <p:spPr>
          <a:xfrm>
            <a:off x="2007418" y="4233172"/>
            <a:ext cx="81771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計算二維陣列大小約為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27KB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，照理來說存得進去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321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2A806-EA8B-C287-BF1D-EA88C05D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改變記憶體配置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A0FBCE4-9151-ED06-2BA2-722A8E917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" r="5276" b="21255"/>
          <a:stretch/>
        </p:blipFill>
        <p:spPr>
          <a:xfrm>
            <a:off x="289558" y="1690688"/>
            <a:ext cx="7920789" cy="232744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A74E40-07F1-54CD-B9EA-198B3CF21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7" y="4126185"/>
            <a:ext cx="7920789" cy="203290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D5850AD-0D38-9B99-4973-7A75142BEC61}"/>
              </a:ext>
            </a:extLst>
          </p:cNvPr>
          <p:cNvSpPr txBox="1"/>
          <p:nvPr/>
        </p:nvSpPr>
        <p:spPr>
          <a:xfrm>
            <a:off x="8048815" y="6191455"/>
            <a:ext cx="414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4"/>
              </a:rPr>
              <a:t>https://zhuanlan.zhihu.com/p/591800066</a:t>
            </a:r>
            <a:endParaRPr lang="en-US" altLang="zh-TW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74E0210-8CC1-5F3D-E8C8-6F95371F11A4}"/>
              </a:ext>
            </a:extLst>
          </p:cNvPr>
          <p:cNvSpPr/>
          <p:nvPr/>
        </p:nvSpPr>
        <p:spPr>
          <a:xfrm>
            <a:off x="8441922" y="2589681"/>
            <a:ext cx="34605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嘗試更改一些但失敗而終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889E5CB-C7F4-058A-9C59-92A4ED644EC6}"/>
              </a:ext>
            </a:extLst>
          </p:cNvPr>
          <p:cNvSpPr txBox="1"/>
          <p:nvPr/>
        </p:nvSpPr>
        <p:spPr>
          <a:xfrm>
            <a:off x="3452363" y="6492875"/>
            <a:ext cx="873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5"/>
              </a:rPr>
              <a:t>https://docs.espressif.com/projects/arduino-esp32/en/latest/tutorials/partition_table.html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2454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A64B8E-94E1-7CFA-7916-F3B3C2A6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宣告成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globol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0D60803-14E4-BB6F-26C8-F5B6B9584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959008" cy="4351338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0DB457E-0460-6C40-C8D7-D1B53764F521}"/>
              </a:ext>
            </a:extLst>
          </p:cNvPr>
          <p:cNvSpPr/>
          <p:nvPr/>
        </p:nvSpPr>
        <p:spPr>
          <a:xfrm>
            <a:off x="5479695" y="2554586"/>
            <a:ext cx="6045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跑到最後一次崩潰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7066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4021C5-B85C-1A1D-3CB1-6346F8FF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嘗試解決</a:t>
            </a:r>
            <a:r>
              <a:rPr lang="en-US" altLang="zh-TW" dirty="0"/>
              <a:t>-</a:t>
            </a:r>
            <a:r>
              <a:rPr lang="zh-TW" altLang="en-US" dirty="0"/>
              <a:t>宣告成動態陣列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917B86-087A-1571-D890-E9C8143523A9}"/>
              </a:ext>
            </a:extLst>
          </p:cNvPr>
          <p:cNvSpPr txBox="1"/>
          <p:nvPr/>
        </p:nvSpPr>
        <p:spPr>
          <a:xfrm>
            <a:off x="5263693" y="6488668"/>
            <a:ext cx="692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https://www.mropengate.com/2015/12/cc-dynamic-2d-arrays-in-c.html</a:t>
            </a:r>
            <a:endParaRPr lang="en-US" altLang="zh-TW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965E32-E64F-ECA6-4ABE-765D5BC032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3" y="1907148"/>
            <a:ext cx="56388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37E67E-998C-B0C0-F653-82E4E87AC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03"/>
          <a:stretch/>
        </p:blipFill>
        <p:spPr>
          <a:xfrm>
            <a:off x="7138801" y="1690688"/>
            <a:ext cx="3412043" cy="44963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7CBB60E-0FFF-8BC6-417C-A2395EA08478}"/>
              </a:ext>
            </a:extLst>
          </p:cNvPr>
          <p:cNvSpPr/>
          <p:nvPr/>
        </p:nvSpPr>
        <p:spPr>
          <a:xfrm>
            <a:off x="605565" y="5626633"/>
            <a:ext cx="2491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失敗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.....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3498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701DD-01F7-E6CE-81EA-35EFA51F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可能的解決方案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65C888-A711-7D1C-3DCF-664F3B3E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13752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改變記憶體配置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globol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問題探討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外接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PSRAM</a:t>
            </a: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換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MCU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</a:t>
            </a:r>
            <a:r>
              <a:rPr lang="en-US" altLang="zh-TW" sz="40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ESP-S3-32S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A594231-FDD5-C2F9-671F-4AADE3DD40E3}"/>
              </a:ext>
            </a:extLst>
          </p:cNvPr>
          <p:cNvSpPr txBox="1"/>
          <p:nvPr/>
        </p:nvSpPr>
        <p:spPr>
          <a:xfrm>
            <a:off x="5261810" y="5576798"/>
            <a:ext cx="6930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2"/>
              </a:rPr>
              <a:t>https://www.taiwansensor.com.tw/product/%e5%ae%89%e4%bf%a1%e5%8f%af-nodemcu-esp-s3-32s-%e9%96%8b%e7%99%bc%e6%9d%bf-wifi%e8%97%8d%e8%8a%bd-ble5-0-%e6%a8%a1%e7%b5%84-%e6%8e%a1%e7%94%a8-esp32-s3-%e6%99%b6%e7%89%87/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6267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00DA40-D6E3-065C-43DE-75723C7F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正規化問題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914252-995B-E35E-6149-6D91FA85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2" y="1690688"/>
            <a:ext cx="4151090" cy="7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資料結構(Data Structure, DS) 教學教程教材Tutorial] 二維陣列">
            <a:extLst>
              <a:ext uri="{FF2B5EF4-FFF2-40B4-BE49-F238E27FC236}">
                <a16:creationId xmlns:a16="http://schemas.microsoft.com/office/drawing/2014/main" id="{C385559F-4DE0-5AF2-9A75-461DC7BD8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80" y="1690688"/>
            <a:ext cx="5497798" cy="32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13A6799-1E6E-E0EA-D1A9-953E1AB1745D}"/>
              </a:ext>
            </a:extLst>
          </p:cNvPr>
          <p:cNvSpPr/>
          <p:nvPr/>
        </p:nvSpPr>
        <p:spPr>
          <a:xfrm>
            <a:off x="573122" y="2591950"/>
            <a:ext cx="41510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第一筆跟第二筆的資料最大最小值不同的問題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E83B11-ECCA-21AE-3BB6-02EB909A90BD}"/>
              </a:ext>
            </a:extLst>
          </p:cNvPr>
          <p:cNvSpPr/>
          <p:nvPr/>
        </p:nvSpPr>
        <p:spPr>
          <a:xfrm>
            <a:off x="573122" y="4518760"/>
            <a:ext cx="50420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Z-score?</a:t>
            </a:r>
          </a:p>
          <a:p>
            <a:r>
              <a:rPr lang="en-US" altLang="zh-TW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</a:t>
            </a:r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nning </a:t>
            </a:r>
            <a:r>
              <a:rPr lang="en-US" altLang="zh-TW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averge</a:t>
            </a:r>
            <a:r>
              <a:rPr lang="en-US" altLang="zh-TW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83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4DEDE0-F8A3-FCB9-6AAC-CB046E34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7671"/>
            <a:ext cx="10515600" cy="3622658"/>
          </a:xfrm>
        </p:spPr>
        <p:txBody>
          <a:bodyPr/>
          <a:lstStyle/>
          <a:p>
            <a:pPr algn="ctr"/>
            <a:r>
              <a:rPr lang="zh-TW" altLang="en-US" dirty="0"/>
              <a:t>換</a:t>
            </a:r>
            <a:r>
              <a:rPr lang="en-US" altLang="zh-TW" dirty="0"/>
              <a:t>MCU</a:t>
            </a:r>
            <a:br>
              <a:rPr lang="en-US" altLang="zh-TW" dirty="0"/>
            </a:br>
            <a:r>
              <a:rPr lang="en-US" altLang="zh-TW" dirty="0"/>
              <a:t>ESP32-S3-DEVKITC-1-N16R8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10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11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4/30~5/13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7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D400F5-78AC-4979-B37B-B0BFD10F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ESP32-S3-DEVKITC-1-N16R8 </a:t>
            </a:r>
            <a:r>
              <a:rPr lang="zh-TW" altLang="en-US" dirty="0"/>
              <a:t>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B71221-DA1A-2E05-DD48-8D1D98066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7686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ESP32-S3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是通用型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Wi-Fi +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低功耗藍牙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MCU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模塊，具有豐富的外部設備接口、強大的神經網絡運算能力和信號處理能力，專為人類智能和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AIoT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市場打造。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ESP32 -S3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採用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PCB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板載天線。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MB Octal PSRAM Die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MB Quad SPI Flash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CFB26D-F60F-B507-4EEF-53B097F2C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12" y="3120992"/>
            <a:ext cx="3737008" cy="37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65EEF-7088-01A2-24B7-7C784666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將頻譜改成</a:t>
            </a:r>
            <a:r>
              <a:rPr lang="zh-TW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時頻譜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討論</a:t>
            </a: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week 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8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4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/10~4/23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862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81179-8F75-CC6F-8371-2DCAA62F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ESP32-S3-DEVKITC-1-N16R8 </a:t>
            </a:r>
            <a:r>
              <a:rPr lang="zh-TW" altLang="en-US" dirty="0"/>
              <a:t>資源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4860B5-E6A6-F8B1-AFDB-C7D9BACCA8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1382"/>
            <a:ext cx="6474164" cy="49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544EA1-0A4C-FC43-8415-694E504DB507}"/>
              </a:ext>
            </a:extLst>
          </p:cNvPr>
          <p:cNvSpPr txBox="1"/>
          <p:nvPr/>
        </p:nvSpPr>
        <p:spPr>
          <a:xfrm>
            <a:off x="7312364" y="3149965"/>
            <a:ext cx="45512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其中四組</a:t>
            </a:r>
            <a:r>
              <a:rPr lang="en-US" altLang="zh-TW" sz="3600" dirty="0"/>
              <a:t>SPI</a:t>
            </a:r>
            <a:r>
              <a:rPr lang="zh-TW" altLang="en-US" sz="3600" dirty="0"/>
              <a:t>裡，</a:t>
            </a:r>
            <a:endParaRPr lang="en-US" altLang="zh-TW" sz="3600" dirty="0"/>
          </a:p>
          <a:p>
            <a:r>
              <a:rPr lang="zh-TW" altLang="en-US" sz="3600" dirty="0"/>
              <a:t>有</a:t>
            </a:r>
            <a:r>
              <a:rPr lang="en-US" altLang="zh-TW" sz="3600" dirty="0"/>
              <a:t>2</a:t>
            </a:r>
            <a:r>
              <a:rPr lang="zh-TW" altLang="en-US" sz="3600" dirty="0"/>
              <a:t>組用於晶片內部</a:t>
            </a:r>
            <a:endParaRPr lang="en-US" altLang="zh-TW" sz="3600" dirty="0"/>
          </a:p>
          <a:p>
            <a:r>
              <a:rPr lang="zh-TW" altLang="en-US" sz="3600" dirty="0"/>
              <a:t>有</a:t>
            </a:r>
            <a:r>
              <a:rPr lang="en-US" altLang="zh-TW" sz="3600" dirty="0"/>
              <a:t>1</a:t>
            </a:r>
            <a:r>
              <a:rPr lang="zh-TW" altLang="en-US" sz="3600" dirty="0"/>
              <a:t>組用於版上</a:t>
            </a:r>
            <a:r>
              <a:rPr lang="en-US" altLang="zh-TW" sz="3600" dirty="0"/>
              <a:t>PSRAM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58600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A05390-848F-6FC7-DC05-A2B8186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PlatformIO</a:t>
            </a:r>
            <a:r>
              <a:rPr lang="zh-TW" altLang="en-US" dirty="0"/>
              <a:t>環境建置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E718E6-96F7-9D94-DC23-8C7A54A27A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6" r="62560"/>
          <a:stretch/>
        </p:blipFill>
        <p:spPr bwMode="auto">
          <a:xfrm>
            <a:off x="610332" y="2502568"/>
            <a:ext cx="5190371" cy="27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9DC792-1F97-2BB9-9CA2-A3E152D36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7107"/>
            <a:ext cx="5577448" cy="50959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459F2F1-09C2-525F-78C6-05A37E08EFFF}"/>
              </a:ext>
            </a:extLst>
          </p:cNvPr>
          <p:cNvSpPr txBox="1"/>
          <p:nvPr/>
        </p:nvSpPr>
        <p:spPr>
          <a:xfrm>
            <a:off x="6845472" y="6488668"/>
            <a:ext cx="534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https://www.cnblogs.com/macrored/p/17357581.html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220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DED24-58E3-664D-07C0-D9E60F0C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改接角</a:t>
            </a:r>
            <a:r>
              <a:rPr lang="en-US" altLang="zh-TW" dirty="0"/>
              <a:t>-LCD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8AA8C90-8347-1F6D-12C2-5C669B8F3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54" y="2657114"/>
            <a:ext cx="8763390" cy="3346186"/>
          </a:xfrm>
          <a:prstGeom prst="rect">
            <a:avLst/>
          </a:prstGeom>
        </p:spPr>
      </p:pic>
      <p:graphicFrame>
        <p:nvGraphicFramePr>
          <p:cNvPr id="5" name="內容版面配置區 7">
            <a:extLst>
              <a:ext uri="{FF2B5EF4-FFF2-40B4-BE49-F238E27FC236}">
                <a16:creationId xmlns:a16="http://schemas.microsoft.com/office/drawing/2014/main" id="{6A3FB601-5FCF-7E45-07D2-9FE6F2925C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996896"/>
              </p:ext>
            </p:extLst>
          </p:nvPr>
        </p:nvGraphicFramePr>
        <p:xfrm>
          <a:off x="9017410" y="693875"/>
          <a:ext cx="3044236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452296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591940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ESP32-S3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63E9737B-A21A-D033-2167-1BEDCC4A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54" y="1859024"/>
            <a:ext cx="8763390" cy="5593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4DB179A-EC95-F211-824D-70740EC2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4" y="6003300"/>
            <a:ext cx="8763390" cy="4895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E96C71-9342-96D4-47D2-0BA6CD513167}"/>
              </a:ext>
            </a:extLst>
          </p:cNvPr>
          <p:cNvSpPr txBox="1"/>
          <p:nvPr/>
        </p:nvSpPr>
        <p:spPr>
          <a:xfrm>
            <a:off x="4558820" y="6488668"/>
            <a:ext cx="76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https://coxxect.blogspot.com/2022/11/drive-320x240-ili9341-spi-tft-using.html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85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7">
            <a:extLst>
              <a:ext uri="{FF2B5EF4-FFF2-40B4-BE49-F238E27FC236}">
                <a16:creationId xmlns:a16="http://schemas.microsoft.com/office/drawing/2014/main" id="{6F4C332C-1C98-18FA-CE28-2B194EE5F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89796"/>
              </p:ext>
            </p:extLst>
          </p:nvPr>
        </p:nvGraphicFramePr>
        <p:xfrm>
          <a:off x="9017411" y="125239"/>
          <a:ext cx="3044236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452296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591940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ESP32-S3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F1F7A85-8F27-CA76-5EF5-A2C05FE9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9" y="-1"/>
            <a:ext cx="8695740" cy="592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7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106317C-47D3-B529-DACC-A670181A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37" y="2592865"/>
            <a:ext cx="6523691" cy="241077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05731B-2F28-F22C-B0D8-177592356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4946"/>
            <a:ext cx="3210373" cy="184810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B46E17F-7D7A-8D67-FE29-5749C8A47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" t="61754" r="44075"/>
          <a:stretch/>
        </p:blipFill>
        <p:spPr>
          <a:xfrm>
            <a:off x="4955237" y="5241870"/>
            <a:ext cx="4671404" cy="60113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A3958BF-0F65-FF11-7E26-DB5652DA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改接角</a:t>
            </a:r>
            <a:r>
              <a:rPr lang="en-US" altLang="zh-TW" dirty="0"/>
              <a:t>-</a:t>
            </a:r>
            <a:r>
              <a:rPr lang="zh-TW" altLang="en-US" dirty="0"/>
              <a:t>光源模組與</a:t>
            </a:r>
            <a:r>
              <a:rPr lang="en-US" altLang="zh-TW" dirty="0"/>
              <a:t>NSP32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A53F85-3149-2720-9D75-97D378770CA8}"/>
              </a:ext>
            </a:extLst>
          </p:cNvPr>
          <p:cNvSpPr txBox="1"/>
          <p:nvPr/>
        </p:nvSpPr>
        <p:spPr>
          <a:xfrm>
            <a:off x="1427723" y="18186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/>
              <a:t>光源模組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CA2B30D-F592-B137-7BB9-FE9CFA3C0614}"/>
              </a:ext>
            </a:extLst>
          </p:cNvPr>
          <p:cNvSpPr txBox="1"/>
          <p:nvPr/>
        </p:nvSpPr>
        <p:spPr>
          <a:xfrm>
            <a:off x="7516409" y="1837298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/>
              <a:t>NSP32</a:t>
            </a:r>
            <a:endParaRPr lang="zh-TW" altLang="en-US" sz="3600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92495F8-0B4E-415B-655D-4969100D2FE1}"/>
              </a:ext>
            </a:extLst>
          </p:cNvPr>
          <p:cNvCxnSpPr/>
          <p:nvPr/>
        </p:nvCxnSpPr>
        <p:spPr>
          <a:xfrm>
            <a:off x="1427723" y="3984859"/>
            <a:ext cx="20313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77EB52-0C5E-1792-762F-0F703B53981A}"/>
              </a:ext>
            </a:extLst>
          </p:cNvPr>
          <p:cNvSpPr txBox="1"/>
          <p:nvPr/>
        </p:nvSpPr>
        <p:spPr>
          <a:xfrm>
            <a:off x="4151121" y="6492875"/>
            <a:ext cx="8040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https://coxxect.blogspot.com/2022/11/get-esp32s3-dev-module-chip-info-and.html</a:t>
            </a:r>
          </a:p>
        </p:txBody>
      </p:sp>
    </p:spTree>
    <p:extLst>
      <p:ext uri="{BB962C8B-B14F-4D97-AF65-F5344CB8AC3E}">
        <p14:creationId xmlns:p14="http://schemas.microsoft.com/office/powerpoint/2010/main" val="4206150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354FB6C5-5EEB-75F3-AEDD-65477E147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" t="8083" r="22316" b="7303"/>
          <a:stretch/>
        </p:blipFill>
        <p:spPr>
          <a:xfrm>
            <a:off x="7425048" y="2985054"/>
            <a:ext cx="4673209" cy="2719052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3B72CA-4892-6BE1-B9D3-EAD921C1F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43" y="1258107"/>
            <a:ext cx="4673209" cy="17269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3C8E84-1A27-B56E-FDA3-52870227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2" y="948267"/>
            <a:ext cx="6980734" cy="47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E0D0FAE-7610-304A-8D70-128200088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8" t="61754" r="44075"/>
          <a:stretch/>
        </p:blipFill>
        <p:spPr>
          <a:xfrm>
            <a:off x="7399234" y="591667"/>
            <a:ext cx="4671404" cy="6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51181A-A564-774F-E09D-FDDECE6B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E7CF99-C1FC-5896-05BB-FADA234D0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9575"/>
          </a:xfrm>
        </p:spPr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：無法傳資料，應該是</a:t>
            </a:r>
            <a:r>
              <a:rPr lang="en-US" altLang="zh-TW" dirty="0"/>
              <a:t>SPI</a:t>
            </a:r>
            <a:r>
              <a:rPr lang="zh-TW" altLang="en-US" dirty="0"/>
              <a:t>溝通的問題</a:t>
            </a:r>
            <a:endParaRPr lang="en-US" altLang="zh-TW" dirty="0"/>
          </a:p>
          <a:p>
            <a:r>
              <a:rPr lang="zh-TW" altLang="en-US" dirty="0"/>
              <a:t>光源模組：目前手上焊好的在電路板上，要去焊新的來試</a:t>
            </a:r>
            <a:endParaRPr lang="en-US" altLang="zh-TW" dirty="0"/>
          </a:p>
          <a:p>
            <a:r>
              <a:rPr lang="en-US" altLang="zh-TW" dirty="0"/>
              <a:t>LCD</a:t>
            </a:r>
            <a:r>
              <a:rPr lang="zh-TW" altLang="en-US" dirty="0"/>
              <a:t>：單純是例題是可以使用的，但串在一起我不確定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DD2921-CB9F-1859-8695-5FCD6511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24" y="3505200"/>
            <a:ext cx="5500952" cy="30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16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12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5/14~5/21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0745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CB9AA3-CA0D-66C5-339C-F7351AC5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ArduinoAdaptor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6CDFFFC-9A7E-00DA-CFA3-752C8D89A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07" y="2079137"/>
            <a:ext cx="6006671" cy="4351338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F6B0815-E8E1-99ED-7A48-B9D0E18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720" y="1929657"/>
            <a:ext cx="5729406" cy="46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22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17FB92-8AE4-1D5D-D5FA-DD01FBC6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EspSoftwareSerial</a:t>
            </a:r>
            <a:r>
              <a:rPr lang="zh-TW" altLang="en-US" dirty="0"/>
              <a:t>函式庫不支援</a:t>
            </a:r>
            <a:r>
              <a:rPr lang="en-US" altLang="zh-TW" dirty="0"/>
              <a:t>ESP32-S3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1C6E87F-2BD3-3702-A280-68D66A65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2" y="1690688"/>
            <a:ext cx="5258534" cy="49824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E8F10B-6C6D-FAAA-C437-A5284B6A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27" y="2605795"/>
            <a:ext cx="8085811" cy="40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66DAE6E-53A4-A5C8-9DAD-5C040C758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8" y="1899526"/>
            <a:ext cx="9324975" cy="3914775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51FA59-F423-A32B-2249-505B59D5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483" y="1043699"/>
            <a:ext cx="866274" cy="4735630"/>
          </a:xfrm>
        </p:spPr>
        <p:txBody>
          <a:bodyPr vert="eaVert">
            <a:norm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分六色，</a:t>
            </a:r>
            <a:r>
              <a:rPr lang="zh-TW" altLang="en-US" sz="3600" dirty="0">
                <a:solidFill>
                  <a:srgbClr val="FF0000"/>
                </a:solidFill>
              </a:rPr>
              <a:t>紅</a:t>
            </a:r>
            <a:r>
              <a:rPr lang="zh-TW" altLang="en-US" sz="3600" dirty="0">
                <a:solidFill>
                  <a:srgbClr val="FFC000"/>
                </a:solidFill>
              </a:rPr>
              <a:t>橘</a:t>
            </a:r>
            <a:r>
              <a:rPr lang="zh-TW" altLang="en-US" sz="3600" dirty="0">
                <a:solidFill>
                  <a:srgbClr val="FFFF00"/>
                </a:solidFill>
              </a:rPr>
              <a:t>黃</a:t>
            </a:r>
            <a:r>
              <a:rPr lang="zh-TW" altLang="en-US" sz="3600" dirty="0">
                <a:solidFill>
                  <a:srgbClr val="92D050"/>
                </a:solidFill>
              </a:rPr>
              <a:t>綠</a:t>
            </a:r>
            <a:r>
              <a:rPr lang="zh-TW" altLang="en-US" sz="3600" dirty="0">
                <a:solidFill>
                  <a:srgbClr val="0070C0"/>
                </a:solidFill>
              </a:rPr>
              <a:t>藍</a:t>
            </a: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黑</a:t>
            </a:r>
          </a:p>
        </p:txBody>
      </p:sp>
    </p:spTree>
    <p:extLst>
      <p:ext uri="{BB962C8B-B14F-4D97-AF65-F5344CB8AC3E}">
        <p14:creationId xmlns:p14="http://schemas.microsoft.com/office/powerpoint/2010/main" val="147201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13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5/22~5/28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3767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2B80E-7163-F281-A056-7D18552B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試</a:t>
            </a:r>
            <a:r>
              <a:rPr lang="en-US" altLang="zh-TW" dirty="0"/>
              <a:t>ESP32</a:t>
            </a:r>
            <a:r>
              <a:rPr lang="zh-TW" altLang="en-US" dirty="0"/>
              <a:t>之</a:t>
            </a:r>
            <a:r>
              <a:rPr lang="en-US" altLang="zh-TW" dirty="0" err="1"/>
              <a:t>EspSoftwareSerial</a:t>
            </a:r>
            <a:endParaRPr lang="zh-TW" altLang="en-US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AF463B80-B94C-CCEF-333A-C0657BF1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288" y="1763517"/>
            <a:ext cx="9058638" cy="435133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66D3CCF-B570-0D55-6F5C-EB0FC5554F62}"/>
              </a:ext>
            </a:extLst>
          </p:cNvPr>
          <p:cNvSpPr/>
          <p:nvPr/>
        </p:nvSpPr>
        <p:spPr>
          <a:xfrm>
            <a:off x="7523546" y="2416658"/>
            <a:ext cx="2582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沒影響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167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46A99-B1F9-0FF2-6FF0-C4CB651C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查詢程式卡在哪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1154B7-354C-3239-A4E4-B0C329528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603" y="1866085"/>
            <a:ext cx="3918009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ED15CB-948F-0BDA-EF47-80A4B306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19" y="3058676"/>
            <a:ext cx="4244920" cy="1966155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FE386C0-AC00-20D0-51C1-AF5EB249D938}"/>
              </a:ext>
            </a:extLst>
          </p:cNvPr>
          <p:cNvSpPr/>
          <p:nvPr/>
        </p:nvSpPr>
        <p:spPr>
          <a:xfrm>
            <a:off x="5405480" y="3851809"/>
            <a:ext cx="525982" cy="4126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496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16BCA1B-2616-643E-634D-575889799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163"/>
          <a:stretch/>
        </p:blipFill>
        <p:spPr>
          <a:xfrm>
            <a:off x="306991" y="434000"/>
            <a:ext cx="4345929" cy="4351338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46EA33-A33F-39E7-1D10-F99F18F5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82" y="3695935"/>
            <a:ext cx="6560152" cy="300639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73ECDAE-BA7D-2FBE-E4B5-D9BBAB39F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982" y="288139"/>
            <a:ext cx="6655332" cy="3140861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8C5AD52B-D4CE-A2AE-E856-A6790C4FC6D0}"/>
              </a:ext>
            </a:extLst>
          </p:cNvPr>
          <p:cNvSpPr/>
          <p:nvPr/>
        </p:nvSpPr>
        <p:spPr>
          <a:xfrm>
            <a:off x="4717657" y="1642683"/>
            <a:ext cx="639270" cy="4774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559A4D31-25E9-DA47-5CE7-305AAEA5FC52}"/>
              </a:ext>
            </a:extLst>
          </p:cNvPr>
          <p:cNvSpPr/>
          <p:nvPr/>
        </p:nvSpPr>
        <p:spPr>
          <a:xfrm>
            <a:off x="7946379" y="3162065"/>
            <a:ext cx="445062" cy="4227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386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647A5E-CA41-0442-7098-0E824F2F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CH0:ready	CH1:reset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CFEEAB-26C2-3A5C-278F-6A8C76F29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117620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E96FC-C049-4376-E23D-4ED616AE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CH0:CLK	CH1:CS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608EE55-F422-B8D4-16A0-A255D5A6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2981402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FBEA52-392D-514F-D3C7-FE8779D0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CH0:MOSI	CH1:MISO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F4F7A5-B15B-6C69-1700-861DF0B85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868" y="1825625"/>
            <a:ext cx="8288263" cy="4351338"/>
          </a:xfrm>
        </p:spPr>
      </p:pic>
    </p:spTree>
    <p:extLst>
      <p:ext uri="{BB962C8B-B14F-4D97-AF65-F5344CB8AC3E}">
        <p14:creationId xmlns:p14="http://schemas.microsoft.com/office/powerpoint/2010/main" val="981356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ESP32-S3</a:t>
            </a:r>
            <a:r>
              <a:rPr lang="zh-TW" altLang="en-US" dirty="0"/>
              <a:t>與</a:t>
            </a:r>
            <a:r>
              <a:rPr lang="en-US" altLang="zh-TW" dirty="0"/>
              <a:t>NSP32 SPI</a:t>
            </a:r>
            <a:br>
              <a:rPr lang="en-US" altLang="zh-TW" dirty="0"/>
            </a:br>
            <a:r>
              <a:rPr lang="zh-TW" altLang="en-US" dirty="0"/>
              <a:t>通信問題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14~17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5/2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9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~6/25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7190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F040DC-0F9D-2AA3-46C9-82794627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</a:t>
            </a:r>
            <a:r>
              <a:rPr lang="zh-TW" altLang="en-US" dirty="0"/>
              <a:t> </a:t>
            </a:r>
            <a:r>
              <a:rPr lang="en-US" altLang="zh-TW" dirty="0"/>
              <a:t>SPI clock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BD7E24F-8ACB-B58C-219F-1911D0197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555" y="1690688"/>
            <a:ext cx="8072889" cy="4971685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0535661D-5220-78EC-41B4-A3FB7E9C8DAB}"/>
              </a:ext>
            </a:extLst>
          </p:cNvPr>
          <p:cNvSpPr/>
          <p:nvPr/>
        </p:nvSpPr>
        <p:spPr>
          <a:xfrm>
            <a:off x="3026421" y="4102663"/>
            <a:ext cx="2532807" cy="3722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0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1CE6AC-A8AB-8394-6075-79C2E0C6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ESP32S3 SPI clock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4CFA7E-89B8-DDB9-36DD-68E40FD1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3" y="1690688"/>
            <a:ext cx="6818310" cy="4351338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68B86E-573C-3932-4FD9-7C14B0406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6763" y="2141537"/>
            <a:ext cx="6805237" cy="4351338"/>
          </a:xfr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74E83914-B757-BBBD-C75C-AA68245868D3}"/>
              </a:ext>
            </a:extLst>
          </p:cNvPr>
          <p:cNvSpPr/>
          <p:nvPr/>
        </p:nvSpPr>
        <p:spPr>
          <a:xfrm>
            <a:off x="6214683" y="4151214"/>
            <a:ext cx="1505119" cy="1294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7FE438C-38A8-250F-B9E1-44E84BB80A52}"/>
              </a:ext>
            </a:extLst>
          </p:cNvPr>
          <p:cNvCxnSpPr/>
          <p:nvPr/>
        </p:nvCxnSpPr>
        <p:spPr>
          <a:xfrm flipH="1">
            <a:off x="7533685" y="1747880"/>
            <a:ext cx="1189529" cy="24033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1BA503E-EE3A-5BCD-13BE-D46D6DD58D25}"/>
              </a:ext>
            </a:extLst>
          </p:cNvPr>
          <p:cNvSpPr/>
          <p:nvPr/>
        </p:nvSpPr>
        <p:spPr>
          <a:xfrm>
            <a:off x="8481845" y="1049740"/>
            <a:ext cx="1782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自己改</a:t>
            </a:r>
            <a:r>
              <a:rPr lang="en-US" altLang="zh-TW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zh-TW" alt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2DD6963-4F61-4382-C41E-03E427DDDA98}"/>
              </a:ext>
            </a:extLst>
          </p:cNvPr>
          <p:cNvSpPr/>
          <p:nvPr/>
        </p:nvSpPr>
        <p:spPr>
          <a:xfrm>
            <a:off x="267037" y="5543044"/>
            <a:ext cx="509798" cy="267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842224F-1A37-AF83-9C81-1167D5CCAF1C}"/>
              </a:ext>
            </a:extLst>
          </p:cNvPr>
          <p:cNvSpPr/>
          <p:nvPr/>
        </p:nvSpPr>
        <p:spPr>
          <a:xfrm>
            <a:off x="5470216" y="5977290"/>
            <a:ext cx="420786" cy="2697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00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C33EE86-AD8A-FDC8-5CAD-91CC4C48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0" y="346509"/>
            <a:ext cx="11017699" cy="41999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C42A93-9603-B2E5-3C85-5C566100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1" b="29469"/>
          <a:stretch/>
        </p:blipFill>
        <p:spPr>
          <a:xfrm>
            <a:off x="124078" y="4854200"/>
            <a:ext cx="11943844" cy="12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換</a:t>
            </a:r>
            <a:r>
              <a:rPr lang="en-US" altLang="zh-TW" dirty="0"/>
              <a:t>Arduino mega 2560 R3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18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6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/26~7/1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0028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564D56-AA94-28B1-D6FE-60EAA284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實體圖  還沒加光源模組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5FAAA24-2DF2-C245-3BCD-645727A02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94" y="1786951"/>
            <a:ext cx="8362819" cy="4705924"/>
          </a:xfr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D5AA65D-3B10-AA76-D0A3-B83D22349C2C}"/>
              </a:ext>
            </a:extLst>
          </p:cNvPr>
          <p:cNvCxnSpPr>
            <a:cxnSpLocks/>
          </p:cNvCxnSpPr>
          <p:nvPr/>
        </p:nvCxnSpPr>
        <p:spPr>
          <a:xfrm flipV="1">
            <a:off x="2684139" y="5907186"/>
            <a:ext cx="3182587" cy="271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0C5FF03-BA84-D205-A73B-261CEBC19F5D}"/>
              </a:ext>
            </a:extLst>
          </p:cNvPr>
          <p:cNvSpPr/>
          <p:nvPr/>
        </p:nvSpPr>
        <p:spPr>
          <a:xfrm>
            <a:off x="0" y="5288340"/>
            <a:ext cx="2621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電阻很重要</a:t>
            </a:r>
            <a:endParaRPr lang="en-US" altLang="zh-TW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OE</a:t>
            </a:r>
            <a:r>
              <a:rPr lang="zh-TW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接</a:t>
            </a:r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10K</a:t>
            </a:r>
            <a:r>
              <a:rPr lang="zh-TW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接</a:t>
            </a:r>
            <a:r>
              <a:rPr lang="en-US" altLang="zh-TW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</a:t>
            </a:r>
          </a:p>
          <a:p>
            <a:pPr algn="ctr"/>
            <a:r>
              <a:rPr lang="zh-TW" alt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且針腳要焊接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A29A458-1237-9D10-0270-0041B999BE0F}"/>
              </a:ext>
            </a:extLst>
          </p:cNvPr>
          <p:cNvCxnSpPr>
            <a:cxnSpLocks/>
          </p:cNvCxnSpPr>
          <p:nvPr/>
        </p:nvCxnSpPr>
        <p:spPr>
          <a:xfrm flipV="1">
            <a:off x="2684139" y="4669104"/>
            <a:ext cx="3562912" cy="15309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288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8BEF2A-5B96-E0E3-3900-8D043B7A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678464" cy="1325563"/>
          </a:xfrm>
        </p:spPr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接線</a:t>
            </a:r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296E4F6F-B5D7-9032-0C59-47B927E0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4" t="8083" r="22316" b="7303"/>
          <a:stretch/>
        </p:blipFill>
        <p:spPr>
          <a:xfrm>
            <a:off x="0" y="4014633"/>
            <a:ext cx="4886867" cy="2843367"/>
          </a:xfrm>
        </p:spPr>
      </p:pic>
      <p:pic>
        <p:nvPicPr>
          <p:cNvPr id="5" name="Picture 2" descr="Arduino Mega 2560 Layout, Specifications (Arduino Mega Pinout)">
            <a:extLst>
              <a:ext uri="{FF2B5EF4-FFF2-40B4-BE49-F238E27FC236}">
                <a16:creationId xmlns:a16="http://schemas.microsoft.com/office/drawing/2014/main" id="{BFD92AA8-30D5-0A5B-B793-F9A3591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2" y="1"/>
            <a:ext cx="7211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內容版面配置區 7">
            <a:extLst>
              <a:ext uri="{FF2B5EF4-FFF2-40B4-BE49-F238E27FC236}">
                <a16:creationId xmlns:a16="http://schemas.microsoft.com/office/drawing/2014/main" id="{B00B1226-135A-F7FD-9FDF-C2AC60E479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398417"/>
              </p:ext>
            </p:extLst>
          </p:nvPr>
        </p:nvGraphicFramePr>
        <p:xfrm>
          <a:off x="2742913" y="258945"/>
          <a:ext cx="2237729" cy="34794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37212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00517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nsp32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MISO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09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50AE20-6F51-C039-F195-CF6964AB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82" y="2011045"/>
            <a:ext cx="3599047" cy="1325563"/>
          </a:xfrm>
        </p:spPr>
        <p:txBody>
          <a:bodyPr/>
          <a:lstStyle/>
          <a:p>
            <a:r>
              <a:rPr lang="en-US" altLang="zh-TW" dirty="0"/>
              <a:t>nsp32 SPI</a:t>
            </a:r>
            <a:r>
              <a:rPr lang="zh-TW" altLang="en-US" dirty="0"/>
              <a:t>通信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C4C531-F35F-096D-ED8B-F121BF4F7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86"/>
          <a:stretch/>
        </p:blipFill>
        <p:spPr>
          <a:xfrm>
            <a:off x="4153696" y="221785"/>
            <a:ext cx="7942052" cy="2137087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EB1700-546E-5BB1-9BF0-491A7C29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51" y="2494665"/>
            <a:ext cx="7180646" cy="42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D36B42-6920-175D-C300-DE52C828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" y="140951"/>
            <a:ext cx="2482352" cy="1307523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LCD</a:t>
            </a:r>
            <a:r>
              <a:rPr lang="zh-TW" altLang="en-US" dirty="0"/>
              <a:t>接線</a:t>
            </a:r>
          </a:p>
        </p:txBody>
      </p:sp>
      <p:graphicFrame>
        <p:nvGraphicFramePr>
          <p:cNvPr id="4" name="內容版面配置區 7">
            <a:extLst>
              <a:ext uri="{FF2B5EF4-FFF2-40B4-BE49-F238E27FC236}">
                <a16:creationId xmlns:a16="http://schemas.microsoft.com/office/drawing/2014/main" id="{D49B6764-F17F-898B-66B4-737B782FB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825001"/>
              </p:ext>
            </p:extLst>
          </p:nvPr>
        </p:nvGraphicFramePr>
        <p:xfrm>
          <a:off x="2742912" y="686766"/>
          <a:ext cx="2237729" cy="5799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37212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00517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ILI9341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3V3(VCC)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971600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TCLK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87922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747819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2993753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211196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TIRQ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3736668"/>
                  </a:ext>
                </a:extLst>
              </a:tr>
            </a:tbl>
          </a:graphicData>
        </a:graphic>
      </p:graphicFrame>
      <p:pic>
        <p:nvPicPr>
          <p:cNvPr id="1026" name="Picture 2" descr="Arduino Mega 2560 Layout, Specifications (Arduino Mega Pinout)">
            <a:extLst>
              <a:ext uri="{FF2B5EF4-FFF2-40B4-BE49-F238E27FC236}">
                <a16:creationId xmlns:a16="http://schemas.microsoft.com/office/drawing/2014/main" id="{97EED683-F147-DEC1-B47D-A0CB5FB0E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1" y="0"/>
            <a:ext cx="7211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3D6E675-574C-7CFB-E942-370CFE5D8A5E}"/>
              </a:ext>
            </a:extLst>
          </p:cNvPr>
          <p:cNvSpPr txBox="1"/>
          <p:nvPr/>
        </p:nvSpPr>
        <p:spPr>
          <a:xfrm>
            <a:off x="838200" y="2265770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32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945710-6066-4B00-8052-230312C8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LCD</a:t>
            </a:r>
            <a:r>
              <a:rPr lang="zh-TW" altLang="en-US" dirty="0"/>
              <a:t>程式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FFEDC5-D82D-39D8-71D4-3862A2E53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b="0" dirty="0">
                <a:solidFill>
                  <a:srgbClr val="CCCCCC"/>
                </a:solidFill>
                <a:effectLst/>
                <a:highlight>
                  <a:srgbClr val="1F1F1F"/>
                </a:highlight>
                <a:latin typeface="Consolas" panose="020B0609020204030204" pitchFamily="49" charset="0"/>
              </a:rPr>
              <a:t>Adafruit ILI9341</a:t>
            </a:r>
            <a:r>
              <a:rPr lang="zh-TW" altLang="en-US" dirty="0"/>
              <a:t>、</a:t>
            </a:r>
            <a:r>
              <a:rPr lang="en-US" altLang="zh-TW" b="0" dirty="0">
                <a:solidFill>
                  <a:srgbClr val="CCCCCC"/>
                </a:solidFill>
                <a:effectLst/>
                <a:highlight>
                  <a:srgbClr val="1F1F1F"/>
                </a:highlight>
                <a:latin typeface="Consolas" panose="020B0609020204030204" pitchFamily="49" charset="0"/>
              </a:rPr>
              <a:t>XPT2046_Touchscreen</a:t>
            </a:r>
            <a:r>
              <a:rPr lang="zh-TW" altLang="en-US" dirty="0"/>
              <a:t>函式庫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https://www.youtube.com/watch?v=q9xWvLZg7Lc&amp;t=124s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https://www.youtube.com/watch?v=QZbgPHvLfGw</a:t>
            </a:r>
            <a:endParaRPr lang="en-US" altLang="zh-TW" dirty="0">
              <a:solidFill>
                <a:srgbClr val="CCCCCC"/>
              </a:solidFill>
              <a:highlight>
                <a:srgbClr val="1F1F1F"/>
              </a:highlight>
              <a:latin typeface="Consolas" panose="020B0609020204030204" pitchFamily="49" charset="0"/>
            </a:endParaRPr>
          </a:p>
          <a:p>
            <a:r>
              <a:rPr lang="en-US" altLang="zh-TW" dirty="0">
                <a:hlinkClick r:id="rId4"/>
              </a:rPr>
              <a:t>https://bytesnbits.co.uk/arduino-touchscreen-calibration-coding/#1606910525307-c15b5275-547b</a:t>
            </a:r>
            <a:endParaRPr lang="en-US" altLang="zh-TW" dirty="0">
              <a:solidFill>
                <a:srgbClr val="CCCCCC"/>
              </a:solidFill>
              <a:highlight>
                <a:srgbClr val="1F1F1F"/>
              </a:highlight>
              <a:latin typeface="Consolas" panose="020B0609020204030204" pitchFamily="49" charset="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3153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85B65-2AB7-E903-82AB-368B0A66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3" y="2223722"/>
            <a:ext cx="4469068" cy="1888619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和</a:t>
            </a:r>
            <a:r>
              <a:rPr lang="en-US" altLang="zh-TW" dirty="0"/>
              <a:t>esp32</a:t>
            </a:r>
            <a:r>
              <a:rPr lang="zh-TW" altLang="en-US" dirty="0"/>
              <a:t>一樣不行</a:t>
            </a:r>
            <a:br>
              <a:rPr lang="en-US" altLang="zh-TW" dirty="0"/>
            </a:br>
            <a:r>
              <a:rPr lang="zh-TW" altLang="en-US" dirty="0"/>
              <a:t>極限</a:t>
            </a:r>
            <a:r>
              <a:rPr lang="en-US" altLang="zh-TW" dirty="0"/>
              <a:t>10</a:t>
            </a:r>
            <a:r>
              <a:rPr lang="zh-TW" altLang="en-US" dirty="0"/>
              <a:t>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D9C3387-D87D-7526-8393-1E697FE2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92" y="482674"/>
            <a:ext cx="3810964" cy="5892652"/>
          </a:xfrm>
          <a:prstGeom prst="rect">
            <a:avLst/>
          </a:prstGeom>
        </p:spPr>
      </p:pic>
      <p:pic>
        <p:nvPicPr>
          <p:cNvPr id="8" name="內容版面配置區 9">
            <a:extLst>
              <a:ext uri="{FF2B5EF4-FFF2-40B4-BE49-F238E27FC236}">
                <a16:creationId xmlns:a16="http://schemas.microsoft.com/office/drawing/2014/main" id="{432B76A6-BA38-6628-8EC5-DA9E862E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05" y="482674"/>
            <a:ext cx="3807049" cy="58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Mega</a:t>
            </a:r>
            <a:r>
              <a:rPr lang="zh-TW" altLang="en-US" dirty="0"/>
              <a:t> 連接</a:t>
            </a:r>
            <a:r>
              <a:rPr lang="en-US" altLang="zh-TW" dirty="0"/>
              <a:t> 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19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7/2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1595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11EC57-606D-8F61-D4C2-77D84C64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LCD</a:t>
            </a:r>
            <a:r>
              <a:rPr lang="zh-TW" altLang="en-US" dirty="0"/>
              <a:t>後面</a:t>
            </a:r>
            <a:r>
              <a:rPr lang="en-US" altLang="zh-TW" dirty="0"/>
              <a:t>SD</a:t>
            </a:r>
            <a:r>
              <a:rPr lang="zh-TW" altLang="en-US" dirty="0"/>
              <a:t>卡槽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EDD834F-0005-64B5-2587-DF57DCA01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8" r="33179" b="30694"/>
          <a:stretch/>
        </p:blipFill>
        <p:spPr>
          <a:xfrm>
            <a:off x="4038229" y="1690688"/>
            <a:ext cx="3997162" cy="4884500"/>
          </a:xfrm>
        </p:spPr>
      </p:pic>
      <p:graphicFrame>
        <p:nvGraphicFramePr>
          <p:cNvPr id="6" name="內容版面配置區 7">
            <a:extLst>
              <a:ext uri="{FF2B5EF4-FFF2-40B4-BE49-F238E27FC236}">
                <a16:creationId xmlns:a16="http://schemas.microsoft.com/office/drawing/2014/main" id="{C13D667D-434C-44AD-8808-9707DEFDA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378328"/>
              </p:ext>
            </p:extLst>
          </p:nvPr>
        </p:nvGraphicFramePr>
        <p:xfrm>
          <a:off x="8868873" y="2837193"/>
          <a:ext cx="2678464" cy="259149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361193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317271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zh-TW" alt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Mega 2560 R3</a:t>
                      </a: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SCK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MOSO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36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141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45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6A8375-E82F-E91C-DC92-37F48B0E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Sdfat.h</a:t>
            </a:r>
            <a:r>
              <a:rPr lang="zh-TW" altLang="en-US" dirty="0"/>
              <a:t>函示庫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41D6B0-4A19-5349-2888-A320FE277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相對於</a:t>
            </a:r>
            <a:r>
              <a:rPr lang="en-US" altLang="zh-TW" dirty="0" err="1"/>
              <a:t>SD.h</a:t>
            </a:r>
            <a:r>
              <a:rPr lang="zh-TW" altLang="en-US" dirty="0"/>
              <a:t>支援更多文件格式</a:t>
            </a:r>
            <a:endParaRPr lang="en-US" altLang="zh-TW" dirty="0"/>
          </a:p>
          <a:p>
            <a:r>
              <a:rPr lang="zh-TW" altLang="en-US" dirty="0"/>
              <a:t>使用</a:t>
            </a:r>
            <a:r>
              <a:rPr lang="en-US" altLang="zh-TW" dirty="0"/>
              <a:t>SPI</a:t>
            </a:r>
            <a:r>
              <a:rPr lang="zh-TW" altLang="en-US" dirty="0"/>
              <a:t>通訊</a:t>
            </a:r>
            <a:endParaRPr lang="en-US" altLang="zh-TW" dirty="0"/>
          </a:p>
          <a:p>
            <a:r>
              <a:rPr lang="zh-TW" altLang="en-US" dirty="0"/>
              <a:t>問</a:t>
            </a:r>
            <a:r>
              <a:rPr lang="en-US" altLang="zh-TW" dirty="0"/>
              <a:t>AI</a:t>
            </a:r>
            <a:r>
              <a:rPr lang="zh-TW" altLang="en-US" dirty="0"/>
              <a:t>得簡易架構</a:t>
            </a:r>
            <a:endParaRPr lang="en-US" altLang="zh-TW" dirty="0"/>
          </a:p>
          <a:p>
            <a:r>
              <a:rPr lang="zh-TW" altLang="en-US" dirty="0"/>
              <a:t>搜尋存入</a:t>
            </a:r>
            <a:r>
              <a:rPr lang="en-US" altLang="zh-TW" dirty="0"/>
              <a:t>CSV</a:t>
            </a:r>
            <a:r>
              <a:rPr lang="zh-TW" altLang="en-US" dirty="0"/>
              <a:t>檔資料範例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62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F6ACD1-F729-83BD-BA9B-3BFD80CE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利用</a:t>
            </a:r>
            <a:r>
              <a:rPr lang="en-US" altLang="zh-TW" dirty="0"/>
              <a:t>AI</a:t>
            </a:r>
            <a:r>
              <a:rPr lang="zh-TW" altLang="en-US" dirty="0"/>
              <a:t>工具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EA43C0F-B43B-7E03-57BA-DF5709464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26" y="1690688"/>
            <a:ext cx="7408966" cy="1011463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E6E742C-3C43-1010-CF87-C33715B0C17B}"/>
              </a:ext>
            </a:extLst>
          </p:cNvPr>
          <p:cNvSpPr txBox="1">
            <a:spLocks/>
          </p:cNvSpPr>
          <p:nvPr/>
        </p:nvSpPr>
        <p:spPr>
          <a:xfrm>
            <a:off x="838200" y="28176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找到函式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3DB8877-C82C-8DD2-45F5-CE358E63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14" y="3884096"/>
            <a:ext cx="9107171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47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1701A7-80DC-164A-6A2F-49B983BA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15315" cy="1325563"/>
          </a:xfrm>
        </p:spPr>
        <p:txBody>
          <a:bodyPr/>
          <a:lstStyle/>
          <a:p>
            <a:r>
              <a:rPr lang="zh-TW" altLang="en-US" dirty="0"/>
              <a:t>合併程式後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E24C6C-BB88-5AF6-0274-B73E82B6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1600" r="18309" b="15871"/>
          <a:stretch/>
        </p:blipFill>
        <p:spPr>
          <a:xfrm>
            <a:off x="4353515" y="421770"/>
            <a:ext cx="3878982" cy="62934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EAE37E0-E70F-D8E7-6D69-3B287C64E090}"/>
              </a:ext>
            </a:extLst>
          </p:cNvPr>
          <p:cNvSpPr txBox="1"/>
          <p:nvPr/>
        </p:nvSpPr>
        <p:spPr>
          <a:xfrm>
            <a:off x="173742" y="2217795"/>
            <a:ext cx="4118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收取資料為小數點後</a:t>
            </a:r>
            <a:r>
              <a:rPr lang="en-US" altLang="zh-TW" sz="2800" dirty="0"/>
              <a:t>4</a:t>
            </a:r>
            <a:r>
              <a:rPr lang="zh-TW" altLang="en-US" sz="2800" dirty="0"/>
              <a:t>位</a:t>
            </a:r>
            <a:endParaRPr lang="en-US" altLang="zh-TW" sz="2800" dirty="0"/>
          </a:p>
          <a:p>
            <a:r>
              <a:rPr lang="zh-TW" altLang="en-US" sz="2800" dirty="0"/>
              <a:t>粗估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3.9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0.256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  <a:p>
            <a:r>
              <a:rPr lang="zh-TW" altLang="en-US" sz="2800" dirty="0"/>
              <a:t>收取資料為小數點後</a:t>
            </a:r>
            <a:r>
              <a:rPr lang="en-US" altLang="zh-TW" sz="2800" dirty="0"/>
              <a:t>6</a:t>
            </a:r>
            <a:r>
              <a:rPr lang="zh-TW" altLang="en-US" sz="2800" dirty="0"/>
              <a:t>位</a:t>
            </a:r>
            <a:endParaRPr lang="en-US" altLang="zh-TW" sz="2800" dirty="0"/>
          </a:p>
          <a:p>
            <a:r>
              <a:rPr lang="zh-TW" altLang="en-US" sz="2800" dirty="0"/>
              <a:t>粗估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3.0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0.333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  <a:p>
            <a:r>
              <a:rPr lang="zh-TW" altLang="en-US" sz="2800" dirty="0"/>
              <a:t>沒有</a:t>
            </a:r>
            <a:r>
              <a:rPr lang="en-US" altLang="zh-TW" sz="2800" dirty="0"/>
              <a:t>SD</a:t>
            </a:r>
            <a:r>
              <a:rPr lang="zh-TW" altLang="en-US" sz="2800" dirty="0"/>
              <a:t>卡，</a:t>
            </a:r>
            <a:r>
              <a:rPr lang="en-US" altLang="zh-TW" sz="2800" dirty="0"/>
              <a:t>MCU</a:t>
            </a:r>
            <a:r>
              <a:rPr lang="zh-TW" altLang="en-US" sz="2800" dirty="0"/>
              <a:t>為</a:t>
            </a:r>
            <a:r>
              <a:rPr lang="en-US" altLang="zh-TW" sz="2800" dirty="0"/>
              <a:t>esp32</a:t>
            </a:r>
          </a:p>
          <a:p>
            <a:r>
              <a:rPr lang="zh-TW" altLang="en-US" sz="2800" dirty="0"/>
              <a:t>算得</a:t>
            </a:r>
            <a:r>
              <a:rPr lang="en-US" altLang="zh-TW" sz="2800" dirty="0"/>
              <a:t>1</a:t>
            </a:r>
            <a:r>
              <a:rPr lang="zh-TW" altLang="en-US" sz="2800" dirty="0"/>
              <a:t>秒</a:t>
            </a:r>
            <a:r>
              <a:rPr lang="en-US" altLang="zh-TW" sz="2800" dirty="0"/>
              <a:t>4.6</a:t>
            </a:r>
            <a:r>
              <a:rPr lang="zh-TW" altLang="en-US" sz="2800" dirty="0"/>
              <a:t>筆</a:t>
            </a:r>
            <a:r>
              <a:rPr lang="en-US" altLang="zh-TW" sz="2800" dirty="0"/>
              <a:t>(1</a:t>
            </a:r>
            <a:r>
              <a:rPr lang="zh-TW" altLang="en-US" sz="2800" dirty="0"/>
              <a:t>筆</a:t>
            </a:r>
            <a:r>
              <a:rPr lang="en-US" altLang="zh-TW" sz="2800" dirty="0"/>
              <a:t>0.217</a:t>
            </a:r>
            <a:r>
              <a:rPr lang="zh-TW" altLang="en-US" sz="2800" dirty="0"/>
              <a:t>秒</a:t>
            </a:r>
            <a:r>
              <a:rPr lang="en-US" altLang="zh-TW" sz="2800" dirty="0"/>
              <a:t>)</a:t>
            </a:r>
          </a:p>
          <a:p>
            <a:endParaRPr lang="en-US" altLang="zh-TW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BA6296-5B74-5F82-9352-C00222D9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" t="8232"/>
          <a:stretch/>
        </p:blipFill>
        <p:spPr>
          <a:xfrm>
            <a:off x="8354352" y="1091478"/>
            <a:ext cx="3734047" cy="44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5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BEB69-7DDB-66FF-3452-B8D7ECBF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取得資料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843C430-2234-2AE2-A84B-BA2AEC379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291" y="1536867"/>
            <a:ext cx="9721417" cy="5106404"/>
          </a:xfrm>
        </p:spPr>
      </p:pic>
    </p:spTree>
    <p:extLst>
      <p:ext uri="{BB962C8B-B14F-4D97-AF65-F5344CB8AC3E}">
        <p14:creationId xmlns:p14="http://schemas.microsoft.com/office/powerpoint/2010/main" val="3896607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55201-EAEA-616F-891D-FABE2247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討論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DAE98E-C8C2-3BC3-55DF-58E26F1B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97" y="1690688"/>
            <a:ext cx="10357805" cy="49312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Mega</a:t>
            </a:r>
            <a:r>
              <a:rPr lang="zh-TW" altLang="en-US" dirty="0"/>
              <a:t>好像弱於</a:t>
            </a:r>
            <a:r>
              <a:rPr lang="en-US" altLang="zh-TW" dirty="0"/>
              <a:t>ESP32-S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拋棄在</a:t>
            </a:r>
            <a:r>
              <a:rPr lang="en-US" altLang="zh-TW" dirty="0"/>
              <a:t>MCU</a:t>
            </a:r>
            <a:r>
              <a:rPr lang="zh-TW" altLang="en-US" dirty="0"/>
              <a:t>宣告二維陣列的想法，只用一維陣列就依序存進</a:t>
            </a:r>
            <a:r>
              <a:rPr lang="en-US" altLang="zh-TW" dirty="0"/>
              <a:t>SD</a:t>
            </a:r>
            <a:r>
              <a:rPr lang="zh-TW" altLang="en-US" dirty="0"/>
              <a:t>卡得到資料就好，當一個資料採集器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SD</a:t>
            </a:r>
            <a:r>
              <a:rPr lang="zh-TW" altLang="en-US" dirty="0"/>
              <a:t>卡寫入或讀取時</a:t>
            </a:r>
            <a:r>
              <a:rPr lang="en-US" altLang="zh-TW" dirty="0"/>
              <a:t>LCD</a:t>
            </a:r>
            <a:r>
              <a:rPr lang="zh-TW" altLang="en-US" dirty="0"/>
              <a:t>螢幕會閃</a:t>
            </a:r>
            <a:r>
              <a:rPr lang="en-US" altLang="zh-TW" dirty="0"/>
              <a:t>……….</a:t>
            </a:r>
            <a:r>
              <a:rPr lang="zh-TW" altLang="en-US" dirty="0"/>
              <a:t>用獨立</a:t>
            </a:r>
            <a:r>
              <a:rPr lang="en-US" altLang="zh-TW" dirty="0"/>
              <a:t>SD</a:t>
            </a:r>
            <a:r>
              <a:rPr lang="zh-TW" altLang="en-US" dirty="0"/>
              <a:t>模組</a:t>
            </a:r>
            <a:r>
              <a:rPr lang="en-US" altLang="zh-TW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SD</a:t>
            </a:r>
            <a:r>
              <a:rPr lang="zh-TW" altLang="en-US" dirty="0"/>
              <a:t>卡寫入時間偏長，小數點後越多為越慢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根據旁聽季甫學長口試感想，如果要做模型部署，是不是挑幾個波段就好，畢竟是應用端，優點就是模型較小，所需二維陣列</a:t>
            </a:r>
            <a:r>
              <a:rPr lang="en-US" altLang="zh-TW" dirty="0"/>
              <a:t>(</a:t>
            </a:r>
            <a:r>
              <a:rPr lang="zh-TW" altLang="en-US" dirty="0"/>
              <a:t>讀取</a:t>
            </a:r>
            <a:r>
              <a:rPr lang="en-US" altLang="zh-TW" dirty="0"/>
              <a:t>CSV)</a:t>
            </a:r>
            <a:r>
              <a:rPr lang="zh-TW" altLang="en-US" dirty="0"/>
              <a:t>也不用這麼大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加入光源模組後，是否先完成裝置，趕快拿到</a:t>
            </a:r>
            <a:r>
              <a:rPr lang="en-US" altLang="zh-TW" dirty="0"/>
              <a:t>data</a:t>
            </a:r>
            <a:r>
              <a:rPr lang="zh-TW" altLang="en-US" dirty="0"/>
              <a:t>！！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39960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esp32</a:t>
            </a:r>
            <a:r>
              <a:rPr lang="zh-TW" altLang="en-US" dirty="0"/>
              <a:t> 連接</a:t>
            </a:r>
            <a:r>
              <a:rPr lang="en-US" altLang="zh-TW" dirty="0"/>
              <a:t> 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20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7/9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~7/1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9201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216606-6494-B35B-8B04-72A5752A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換回</a:t>
            </a:r>
            <a:r>
              <a:rPr lang="en-US" altLang="zh-TW" dirty="0"/>
              <a:t>esp32-s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54018B-F94F-3FC9-D6DD-60403907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相比</a:t>
            </a:r>
            <a:r>
              <a:rPr lang="en-US" altLang="zh-TW" dirty="0"/>
              <a:t>mega</a:t>
            </a:r>
            <a:r>
              <a:rPr lang="zh-TW" altLang="en-US" dirty="0"/>
              <a:t>只會更好不會更差</a:t>
            </a:r>
            <a:endParaRPr lang="en-US" altLang="zh-TW" dirty="0"/>
          </a:p>
          <a:p>
            <a:r>
              <a:rPr lang="en-US" altLang="zh-TW" dirty="0"/>
              <a:t>ESP32</a:t>
            </a:r>
            <a:r>
              <a:rPr lang="zh-TW" altLang="en-US" dirty="0"/>
              <a:t>才有</a:t>
            </a:r>
            <a:r>
              <a:rPr lang="en-US" altLang="zh-TW" dirty="0"/>
              <a:t>DMA</a:t>
            </a:r>
            <a:r>
              <a:rPr lang="zh-TW" altLang="en-US" dirty="0"/>
              <a:t>功能</a:t>
            </a:r>
            <a:endParaRPr lang="en-US" altLang="zh-TW" dirty="0"/>
          </a:p>
          <a:p>
            <a:r>
              <a:rPr lang="en-US" altLang="zh-TW" dirty="0"/>
              <a:t>DMA</a:t>
            </a:r>
            <a:r>
              <a:rPr lang="zh-TW" altLang="en-US" dirty="0"/>
              <a:t>做不到正規化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5DF964-806C-812A-1F1A-5828F9D1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33660"/>
            <a:ext cx="5575411" cy="2959215"/>
          </a:xfrm>
          <a:prstGeom prst="rect">
            <a:avLst/>
          </a:prstGeom>
        </p:spPr>
      </p:pic>
      <p:pic>
        <p:nvPicPr>
          <p:cNvPr id="1034" name="Picture 10" descr="𝗗𝗠𝗔 - 𝗗𝗶𝗿𝗲𝗰𝘁 𝗠𝗲𝗺𝗼𝗿𝘆 𝗔𝗰𝗰𝗲𝘀𝘀">
            <a:extLst>
              <a:ext uri="{FF2B5EF4-FFF2-40B4-BE49-F238E27FC236}">
                <a16:creationId xmlns:a16="http://schemas.microsoft.com/office/drawing/2014/main" id="{89D129D4-03E7-151D-3331-7E83EF7D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2" y="3683792"/>
            <a:ext cx="4575868" cy="26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12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19DDE1-642B-B413-DFB8-60CCD57BD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704" y="578379"/>
            <a:ext cx="10746388" cy="5701242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692F626-B54E-9419-80FB-23BA1C1B1974}"/>
              </a:ext>
            </a:extLst>
          </p:cNvPr>
          <p:cNvCxnSpPr>
            <a:cxnSpLocks/>
          </p:cNvCxnSpPr>
          <p:nvPr/>
        </p:nvCxnSpPr>
        <p:spPr>
          <a:xfrm>
            <a:off x="9644441" y="3962400"/>
            <a:ext cx="1963359" cy="1803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CAF80AB-89FF-4466-AD5F-4FF0FB58EC0B}"/>
              </a:ext>
            </a:extLst>
          </p:cNvPr>
          <p:cNvCxnSpPr>
            <a:cxnSpLocks/>
          </p:cNvCxnSpPr>
          <p:nvPr/>
        </p:nvCxnSpPr>
        <p:spPr>
          <a:xfrm flipH="1">
            <a:off x="9644441" y="3962400"/>
            <a:ext cx="1963359" cy="1803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47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537321-73EE-5DB7-829B-E3F0DF32F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光源模組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F41C267-4325-9FD4-8A89-770D0AFD4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262" y="1930821"/>
            <a:ext cx="4036023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8D8A16-CF98-C5C2-EF71-225CE84B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 t="35280" r="50753" b="37227"/>
          <a:stretch/>
        </p:blipFill>
        <p:spPr>
          <a:xfrm>
            <a:off x="6254746" y="1930821"/>
            <a:ext cx="44456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798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C99FE0-6694-9CDF-7D4C-D6C1553C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改</a:t>
            </a:r>
            <a:r>
              <a:rPr lang="en-US" altLang="zh-TW" dirty="0"/>
              <a:t>nsp32 </a:t>
            </a:r>
            <a:r>
              <a:rPr lang="en-US" altLang="zh-TW" dirty="0" err="1"/>
              <a:t>inergration</a:t>
            </a:r>
            <a:r>
              <a:rPr lang="en-US" altLang="zh-TW" dirty="0"/>
              <a:t> time </a:t>
            </a:r>
            <a:r>
              <a:rPr lang="zh-TW" altLang="en-US" dirty="0"/>
              <a:t>沒有</a:t>
            </a:r>
            <a:r>
              <a:rPr lang="en-US" altLang="zh-TW" dirty="0"/>
              <a:t>SD</a:t>
            </a:r>
            <a:r>
              <a:rPr lang="zh-TW" altLang="en-US" dirty="0"/>
              <a:t>卡情況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0BD874A-ECBB-C571-9303-EBE361AA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18" t="48951" r="52950" b="42237"/>
          <a:stretch/>
        </p:blipFill>
        <p:spPr>
          <a:xfrm>
            <a:off x="1372274" y="4475961"/>
            <a:ext cx="4482987" cy="37223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B5A7E99-D8E2-55D9-A0FD-E17B6D07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75" y="2278224"/>
            <a:ext cx="4521517" cy="3693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043699-44C5-47B1-53FE-578B4AB7E37C}"/>
              </a:ext>
            </a:extLst>
          </p:cNvPr>
          <p:cNvSpPr txBox="1"/>
          <p:nvPr/>
        </p:nvSpPr>
        <p:spPr>
          <a:xfrm>
            <a:off x="6095999" y="2218416"/>
            <a:ext cx="344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曝光時間：</a:t>
            </a:r>
            <a:r>
              <a:rPr lang="en-US" altLang="zh-TW" dirty="0"/>
              <a:t>2.1ms</a:t>
            </a:r>
          </a:p>
          <a:p>
            <a:r>
              <a:rPr lang="zh-TW" altLang="en-US" dirty="0"/>
              <a:t>實驗：</a:t>
            </a:r>
            <a:r>
              <a:rPr lang="en-US" altLang="zh-TW" dirty="0"/>
              <a:t>1</a:t>
            </a:r>
            <a:r>
              <a:rPr lang="zh-TW" altLang="en-US" dirty="0"/>
              <a:t>秒  </a:t>
            </a:r>
            <a:r>
              <a:rPr lang="en-US" altLang="zh-TW" dirty="0"/>
              <a:t>13.5</a:t>
            </a:r>
            <a:r>
              <a:rPr lang="zh-TW" altLang="en-US" dirty="0"/>
              <a:t>筆    資料很爛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333C12-F080-A901-EDFE-D6E13AE50E1A}"/>
              </a:ext>
            </a:extLst>
          </p:cNvPr>
          <p:cNvSpPr txBox="1"/>
          <p:nvPr/>
        </p:nvSpPr>
        <p:spPr>
          <a:xfrm>
            <a:off x="6096000" y="3392475"/>
            <a:ext cx="34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曝光時間： </a:t>
            </a:r>
            <a:r>
              <a:rPr lang="en-US" altLang="zh-TW" dirty="0"/>
              <a:t>36ms</a:t>
            </a:r>
          </a:p>
          <a:p>
            <a:r>
              <a:rPr lang="zh-TW" altLang="en-US" dirty="0"/>
              <a:t>實驗：</a:t>
            </a:r>
            <a:r>
              <a:rPr lang="en-US" altLang="zh-TW" dirty="0"/>
              <a:t>1</a:t>
            </a:r>
            <a:r>
              <a:rPr lang="zh-TW" altLang="en-US" dirty="0"/>
              <a:t>秒 </a:t>
            </a:r>
            <a:r>
              <a:rPr lang="en-US" altLang="zh-TW" dirty="0"/>
              <a:t>13.24</a:t>
            </a:r>
            <a:r>
              <a:rPr lang="zh-TW" altLang="en-US" dirty="0"/>
              <a:t>筆   資料還行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F03AC31-A2FA-9B0B-B053-67FBB78D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274" y="3392475"/>
            <a:ext cx="4521517" cy="3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2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8E04FA-7577-85F1-86B7-192C4260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 err="1"/>
              <a:t>SD.h</a:t>
            </a:r>
            <a:r>
              <a:rPr lang="zh-TW" altLang="en-US" dirty="0"/>
              <a:t>函示庫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156A50-1654-DC0A-FF5A-44210EDCA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14007"/>
          </a:xfrm>
        </p:spPr>
        <p:txBody>
          <a:bodyPr>
            <a:normAutofit/>
          </a:bodyPr>
          <a:lstStyle/>
          <a:p>
            <a:r>
              <a:rPr lang="zh-TW" altLang="en-US" dirty="0"/>
              <a:t>使用</a:t>
            </a:r>
            <a:r>
              <a:rPr lang="en-US" altLang="zh-TW" dirty="0"/>
              <a:t>SPI</a:t>
            </a:r>
            <a:r>
              <a:rPr lang="zh-TW" altLang="en-US" dirty="0"/>
              <a:t>通訊</a:t>
            </a:r>
            <a:endParaRPr lang="en-US" altLang="zh-TW" dirty="0"/>
          </a:p>
          <a:p>
            <a:r>
              <a:rPr lang="zh-TW" altLang="en-US" dirty="0"/>
              <a:t>搜尋範例</a:t>
            </a:r>
            <a:r>
              <a:rPr lang="en-US" altLang="zh-TW" dirty="0"/>
              <a:t>	</a:t>
            </a:r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en-US" altLang="zh-TW" dirty="0">
                <a:hlinkClick r:id="rId2"/>
              </a:rPr>
              <a:t>https://randomnerdtutorials.com/esp32-microsd-card-arduino/#microsdcardsize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zh-TW" altLang="en-US" dirty="0"/>
              <a:t>將範例中</a:t>
            </a:r>
            <a:r>
              <a:rPr lang="en-US" altLang="zh-TW" dirty="0"/>
              <a:t>.txt</a:t>
            </a:r>
            <a:r>
              <a:rPr lang="zh-TW" altLang="en-US" dirty="0"/>
              <a:t>改成</a:t>
            </a:r>
            <a:r>
              <a:rPr lang="en-US" altLang="zh-TW" dirty="0"/>
              <a:t>.csv</a:t>
            </a:r>
            <a:r>
              <a:rPr lang="zh-TW" altLang="en-US" dirty="0"/>
              <a:t>，就能存成</a:t>
            </a:r>
            <a:r>
              <a:rPr lang="en-US" altLang="zh-TW" dirty="0"/>
              <a:t>excel</a:t>
            </a:r>
            <a:r>
              <a:rPr lang="zh-TW" altLang="en-US" dirty="0"/>
              <a:t>，</a:t>
            </a:r>
            <a:r>
              <a:rPr lang="en-US" altLang="zh-TW" dirty="0"/>
              <a:t>csv</a:t>
            </a:r>
            <a:r>
              <a:rPr lang="zh-TW" altLang="en-US" dirty="0"/>
              <a:t>的格式是用</a:t>
            </a:r>
            <a:r>
              <a:rPr lang="en-US" altLang="zh-TW" dirty="0"/>
              <a:t>”,”</a:t>
            </a:r>
            <a:r>
              <a:rPr lang="zh-TW" altLang="en-US" dirty="0"/>
              <a:t>隔開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24962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219-88F4-3C80-6254-5A3081A6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模組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43700F-7EEB-91D7-9BEE-98F5927FC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</a:t>
            </a:r>
            <a:r>
              <a:rPr lang="en-US" altLang="zh-TW" dirty="0"/>
              <a:t>micro SD</a:t>
            </a:r>
            <a:r>
              <a:rPr lang="zh-TW" altLang="en-US" dirty="0"/>
              <a:t>卡槽</a:t>
            </a:r>
            <a:r>
              <a:rPr lang="en-US" altLang="zh-TW" dirty="0"/>
              <a:t>(</a:t>
            </a:r>
            <a:r>
              <a:rPr lang="zh-TW" altLang="en-US" dirty="0"/>
              <a:t>小卡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出現 </a:t>
            </a:r>
            <a:r>
              <a:rPr lang="en-US" altLang="zh-TW" dirty="0"/>
              <a:t>[   577][E][sd_diskio.cpp:806] </a:t>
            </a:r>
            <a:r>
              <a:rPr lang="en-US" altLang="zh-TW" dirty="0" err="1"/>
              <a:t>sdcard_mount</a:t>
            </a:r>
            <a:r>
              <a:rPr lang="en-US" altLang="zh-TW" dirty="0"/>
              <a:t>(): </a:t>
            </a:r>
            <a:r>
              <a:rPr lang="en-US" altLang="zh-TW" dirty="0" err="1"/>
              <a:t>f_mount</a:t>
            </a:r>
            <a:r>
              <a:rPr lang="en-US" altLang="zh-TW" dirty="0"/>
              <a:t> failed: (1) A hard error occurred in the low level disk I/O layer</a:t>
            </a:r>
          </a:p>
          <a:p>
            <a:r>
              <a:rPr lang="zh-TW" altLang="en-US" dirty="0"/>
              <a:t>放棄</a:t>
            </a:r>
            <a:r>
              <a:rPr lang="en-US" altLang="zh-TW" dirty="0"/>
              <a:t>….</a:t>
            </a:r>
            <a:r>
              <a:rPr lang="zh-TW" altLang="en-US" dirty="0"/>
              <a:t>之後用卡座焊在電路板上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1C4CBC-ED31-A4CC-5651-0C804F34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b="7589"/>
          <a:stretch/>
        </p:blipFill>
        <p:spPr bwMode="auto">
          <a:xfrm>
            <a:off x="1718732" y="4001294"/>
            <a:ext cx="4072467" cy="26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B47955-56F6-833F-965D-F965052D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1" y="4176181"/>
            <a:ext cx="3310468" cy="24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52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960BAA-4CD1-63A3-2586-E69C2F08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將頻譜改成</a:t>
            </a:r>
            <a:r>
              <a:rPr lang="zh-TW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時頻譜</a:t>
            </a:r>
            <a:r>
              <a:rPr lang="zh-TW" altLang="en-US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之麻煩大了</a:t>
            </a: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week 9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Linux Libertine"/>
              </a:rPr>
              <a:t>4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Linux Libertine"/>
              </a:rPr>
              <a:t>/24~4/30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2306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DD9D2-6C8A-901F-6741-6857FA0C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連接</a:t>
            </a:r>
            <a:r>
              <a:rPr lang="en-US" altLang="zh-TW" dirty="0"/>
              <a:t>esp32s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DA08A35-8B13-2BC7-3CDE-4585E6A03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t="6104" r="53232" b="4395"/>
          <a:stretch/>
        </p:blipFill>
        <p:spPr>
          <a:xfrm>
            <a:off x="2439147" y="1690688"/>
            <a:ext cx="2132851" cy="3926555"/>
          </a:xfrm>
        </p:spPr>
      </p:pic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550AB274-8503-7D25-CB69-3E46C8C581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144590"/>
              </p:ext>
            </p:extLst>
          </p:nvPr>
        </p:nvGraphicFramePr>
        <p:xfrm>
          <a:off x="5165412" y="2172667"/>
          <a:ext cx="2358822" cy="310694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184588">
                  <a:extLst>
                    <a:ext uri="{9D8B030D-6E8A-4147-A177-3AD203B41FA5}">
                      <a16:colId xmlns:a16="http://schemas.microsoft.com/office/drawing/2014/main" val="2161465495"/>
                    </a:ext>
                  </a:extLst>
                </a:gridCol>
                <a:gridCol w="1174234">
                  <a:extLst>
                    <a:ext uri="{9D8B030D-6E8A-4147-A177-3AD203B41FA5}">
                      <a16:colId xmlns:a16="http://schemas.microsoft.com/office/drawing/2014/main" val="1452613813"/>
                    </a:ext>
                  </a:extLst>
                </a:gridCol>
              </a:tblGrid>
              <a:tr h="3883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zh-TW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ESP32S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51283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12(HSPI)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70182471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63433590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SCLK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14(HSPI)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423597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3V3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433180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GND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210446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13(HSPI)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8255594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926451"/>
                  </a:ext>
                </a:extLst>
              </a:tr>
            </a:tbl>
          </a:graphicData>
        </a:graphic>
      </p:graphicFrame>
      <p:pic>
        <p:nvPicPr>
          <p:cNvPr id="9" name="內容版面配置區 6">
            <a:extLst>
              <a:ext uri="{FF2B5EF4-FFF2-40B4-BE49-F238E27FC236}">
                <a16:creationId xmlns:a16="http://schemas.microsoft.com/office/drawing/2014/main" id="{1892A07E-B4C9-B8DD-3852-B5A1CBBC0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7" t="23615" r="30466" b="28475"/>
          <a:stretch/>
        </p:blipFill>
        <p:spPr>
          <a:xfrm rot="10800000">
            <a:off x="204251" y="2699941"/>
            <a:ext cx="1514482" cy="2052397"/>
          </a:xfrm>
          <a:prstGeom prst="rect">
            <a:avLst/>
          </a:prstGeom>
        </p:spPr>
      </p:pic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E2B9A5C6-667E-A60D-8B22-0E21068702B6}"/>
              </a:ext>
            </a:extLst>
          </p:cNvPr>
          <p:cNvCxnSpPr>
            <a:cxnSpLocks/>
          </p:cNvCxnSpPr>
          <p:nvPr/>
        </p:nvCxnSpPr>
        <p:spPr>
          <a:xfrm>
            <a:off x="1358053" y="3232012"/>
            <a:ext cx="1300480" cy="375920"/>
          </a:xfrm>
          <a:prstGeom prst="bentConnector3">
            <a:avLst>
              <a:gd name="adj1" fmla="val 6399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6F4C5358-BD31-31D8-7F32-C51064E3AB63}"/>
              </a:ext>
            </a:extLst>
          </p:cNvPr>
          <p:cNvCxnSpPr>
            <a:cxnSpLocks/>
          </p:cNvCxnSpPr>
          <p:nvPr/>
        </p:nvCxnSpPr>
        <p:spPr>
          <a:xfrm>
            <a:off x="1358053" y="3572372"/>
            <a:ext cx="1300480" cy="904240"/>
          </a:xfrm>
          <a:prstGeom prst="bentConnector3">
            <a:avLst>
              <a:gd name="adj1" fmla="val 375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BC6F2E5-EE5B-2082-FA72-826DC2C4FE02}"/>
              </a:ext>
            </a:extLst>
          </p:cNvPr>
          <p:cNvCxnSpPr/>
          <p:nvPr/>
        </p:nvCxnSpPr>
        <p:spPr>
          <a:xfrm>
            <a:off x="1358053" y="4109720"/>
            <a:ext cx="4876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AF07551E-1971-1B6E-AE3C-646B81AC6D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71299" y="2227783"/>
            <a:ext cx="1296000" cy="1530000"/>
          </a:xfrm>
          <a:prstGeom prst="bentConnector3">
            <a:avLst>
              <a:gd name="adj1" fmla="val 2308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634530F-7B36-3059-39CB-941CA9A240FF}"/>
              </a:ext>
            </a:extLst>
          </p:cNvPr>
          <p:cNvSpPr txBox="1"/>
          <p:nvPr/>
        </p:nvSpPr>
        <p:spPr>
          <a:xfrm>
            <a:off x="961491" y="310890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CS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86E1EF97-5D16-8E35-87F5-B9549CCECA79}"/>
              </a:ext>
            </a:extLst>
          </p:cNvPr>
          <p:cNvSpPr txBox="1"/>
          <p:nvPr/>
        </p:nvSpPr>
        <p:spPr>
          <a:xfrm>
            <a:off x="804397" y="3276697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MOSI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F84B37E8-A95C-2896-494C-39785C6D9795}"/>
              </a:ext>
            </a:extLst>
          </p:cNvPr>
          <p:cNvSpPr txBox="1"/>
          <p:nvPr/>
        </p:nvSpPr>
        <p:spPr>
          <a:xfrm>
            <a:off x="826037" y="3449261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GND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F3C6137C-D82C-81B0-ED30-3A3D904F419C}"/>
              </a:ext>
            </a:extLst>
          </p:cNvPr>
          <p:cNvSpPr txBox="1"/>
          <p:nvPr/>
        </p:nvSpPr>
        <p:spPr>
          <a:xfrm>
            <a:off x="835300" y="3992650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GND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86C8A2B-612A-1CD1-7123-BFA9DB84A863}"/>
              </a:ext>
            </a:extLst>
          </p:cNvPr>
          <p:cNvSpPr txBox="1"/>
          <p:nvPr/>
        </p:nvSpPr>
        <p:spPr>
          <a:xfrm>
            <a:off x="826037" y="3634673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VDD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934C511-3885-0976-D19E-487E511D356F}"/>
              </a:ext>
            </a:extLst>
          </p:cNvPr>
          <p:cNvSpPr txBox="1"/>
          <p:nvPr/>
        </p:nvSpPr>
        <p:spPr>
          <a:xfrm>
            <a:off x="818023" y="3813726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SCLK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D7B2DC0C-CC12-94B2-FF5C-1EF34D3A0294}"/>
              </a:ext>
            </a:extLst>
          </p:cNvPr>
          <p:cNvSpPr txBox="1"/>
          <p:nvPr/>
        </p:nvSpPr>
        <p:spPr>
          <a:xfrm>
            <a:off x="808040" y="4159921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MISO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E0AA235B-600F-9568-0EB7-DC7A6009C6C8}"/>
              </a:ext>
            </a:extLst>
          </p:cNvPr>
          <p:cNvCxnSpPr>
            <a:cxnSpLocks/>
          </p:cNvCxnSpPr>
          <p:nvPr/>
        </p:nvCxnSpPr>
        <p:spPr>
          <a:xfrm>
            <a:off x="1358053" y="3399807"/>
            <a:ext cx="1330113" cy="1247832"/>
          </a:xfrm>
          <a:prstGeom prst="bentConnector3">
            <a:avLst>
              <a:gd name="adj1" fmla="val 5286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9CEB05B6-A224-B141-C13D-BAB6D564CA90}"/>
              </a:ext>
            </a:extLst>
          </p:cNvPr>
          <p:cNvCxnSpPr>
            <a:cxnSpLocks/>
          </p:cNvCxnSpPr>
          <p:nvPr/>
        </p:nvCxnSpPr>
        <p:spPr>
          <a:xfrm>
            <a:off x="1358053" y="3936836"/>
            <a:ext cx="1330113" cy="201333"/>
          </a:xfrm>
          <a:prstGeom prst="bentConnector3">
            <a:avLst>
              <a:gd name="adj1" fmla="val 74507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C1F7A3E-526C-02D6-A867-FCB024464B88}"/>
              </a:ext>
            </a:extLst>
          </p:cNvPr>
          <p:cNvCxnSpPr/>
          <p:nvPr/>
        </p:nvCxnSpPr>
        <p:spPr>
          <a:xfrm>
            <a:off x="1358053" y="4283031"/>
            <a:ext cx="13004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圖片 88">
            <a:extLst>
              <a:ext uri="{FF2B5EF4-FFF2-40B4-BE49-F238E27FC236}">
                <a16:creationId xmlns:a16="http://schemas.microsoft.com/office/drawing/2014/main" id="{55C9D360-68F1-CF57-154F-0CBFC23C5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t="5905" r="28136" b="18038"/>
          <a:stretch/>
        </p:blipFill>
        <p:spPr>
          <a:xfrm>
            <a:off x="8280400" y="1954006"/>
            <a:ext cx="3323026" cy="3482952"/>
          </a:xfrm>
          <a:prstGeom prst="rect">
            <a:avLst/>
          </a:prstGeom>
        </p:spPr>
      </p:pic>
      <p:sp>
        <p:nvSpPr>
          <p:cNvPr id="91" name="文字方塊 90">
            <a:extLst>
              <a:ext uri="{FF2B5EF4-FFF2-40B4-BE49-F238E27FC236}">
                <a16:creationId xmlns:a16="http://schemas.microsoft.com/office/drawing/2014/main" id="{63DCD371-35CB-EE98-6576-349137596F46}"/>
              </a:ext>
            </a:extLst>
          </p:cNvPr>
          <p:cNvSpPr txBox="1"/>
          <p:nvPr/>
        </p:nvSpPr>
        <p:spPr>
          <a:xfrm>
            <a:off x="0" y="6488668"/>
            <a:ext cx="55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4"/>
              </a:rPr>
              <a:t>https://youtu.be/e1xOgZsnAuw?si=lU6_rLg8U_Mg3Wya</a:t>
            </a:r>
            <a:endParaRPr lang="en-US" altLang="zh-TW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AC3428C7-2B89-6230-9863-0D7EB41E2573}"/>
              </a:ext>
            </a:extLst>
          </p:cNvPr>
          <p:cNvSpPr/>
          <p:nvPr/>
        </p:nvSpPr>
        <p:spPr>
          <a:xfrm>
            <a:off x="5633426" y="5617243"/>
            <a:ext cx="64043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獨立</a:t>
            </a:r>
            <a:r>
              <a:rPr lang="en-US" altLang="zh-TW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SD</a:t>
            </a:r>
            <a:r>
              <a:rPr lang="zh-TW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卡後螢幕沒有閃</a:t>
            </a:r>
          </a:p>
        </p:txBody>
      </p:sp>
    </p:spTree>
    <p:extLst>
      <p:ext uri="{BB962C8B-B14F-4D97-AF65-F5344CB8AC3E}">
        <p14:creationId xmlns:p14="http://schemas.microsoft.com/office/powerpoint/2010/main" val="14410136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3EEA4-7447-8A06-9BFF-9B6DE11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卡資訊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EAE6C63-6E5F-E898-CC1F-4F2D6626C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33929" r="19568" b="34160"/>
          <a:stretch/>
        </p:blipFill>
        <p:spPr>
          <a:xfrm>
            <a:off x="9536562" y="2078831"/>
            <a:ext cx="1854200" cy="1778299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D5295DF-2E3B-D111-07A1-65D9D9B48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37086" r="33875" b="42667"/>
          <a:stretch/>
        </p:blipFill>
        <p:spPr>
          <a:xfrm>
            <a:off x="6148903" y="2078831"/>
            <a:ext cx="1854202" cy="17782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C96A144-D240-E821-CFD6-E5919268E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313" y="4096832"/>
            <a:ext cx="2799479" cy="197167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14C4AC1-6EF8-F254-8724-B9D8AD612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569" y="4096831"/>
            <a:ext cx="2799479" cy="197167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90EFD9-DA31-2F7A-DAB0-F2705EF0D8C1}"/>
              </a:ext>
            </a:extLst>
          </p:cNvPr>
          <p:cNvSpPr txBox="1"/>
          <p:nvPr/>
        </p:nvSpPr>
        <p:spPr>
          <a:xfrm>
            <a:off x="9273920" y="6123543"/>
            <a:ext cx="237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用</a:t>
            </a:r>
            <a:r>
              <a:rPr lang="en-US" altLang="zh-TW" dirty="0"/>
              <a:t>LCD</a:t>
            </a:r>
            <a:r>
              <a:rPr lang="zh-TW" altLang="en-US" dirty="0"/>
              <a:t>後面卡槽試的↑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5E5CCE8-8AFF-32F2-3AB4-434282B33E5F}"/>
              </a:ext>
            </a:extLst>
          </p:cNvPr>
          <p:cNvSpPr txBox="1"/>
          <p:nvPr/>
        </p:nvSpPr>
        <p:spPr>
          <a:xfrm>
            <a:off x="6302394" y="6125527"/>
            <a:ext cx="15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實戰連不上↑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13779BD-8344-C17E-A56E-E4237208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08" y="3429000"/>
            <a:ext cx="4286848" cy="1047896"/>
          </a:xfrm>
          <a:prstGeom prst="rect">
            <a:avLst/>
          </a:prstGeom>
        </p:spPr>
      </p:pic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4D1EB56B-49A8-2C6E-4FAF-2DD8C033D74F}"/>
              </a:ext>
            </a:extLst>
          </p:cNvPr>
          <p:cNvCxnSpPr>
            <a:cxnSpLocks/>
          </p:cNvCxnSpPr>
          <p:nvPr/>
        </p:nvCxnSpPr>
        <p:spPr>
          <a:xfrm>
            <a:off x="3946609" y="3116443"/>
            <a:ext cx="0" cy="401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D3C77D-5BFA-8D99-CA65-F858C07EFE43}"/>
              </a:ext>
            </a:extLst>
          </p:cNvPr>
          <p:cNvSpPr txBox="1"/>
          <p:nvPr/>
        </p:nvSpPr>
        <p:spPr>
          <a:xfrm>
            <a:off x="3392611" y="2718724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越低越慢</a:t>
            </a:r>
          </a:p>
        </p:txBody>
      </p:sp>
    </p:spTree>
    <p:extLst>
      <p:ext uri="{BB962C8B-B14F-4D97-AF65-F5344CB8AC3E}">
        <p14:creationId xmlns:p14="http://schemas.microsoft.com/office/powerpoint/2010/main" val="12921484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8DBD67-C171-7774-2BDD-8CFFB498A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36690" r="31700" b="43064"/>
          <a:stretch/>
        </p:blipFill>
        <p:spPr>
          <a:xfrm>
            <a:off x="1283693" y="1374581"/>
            <a:ext cx="1854201" cy="17782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C562134-CE64-74D9-8785-0B0274662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38156" r="29927" b="41598"/>
          <a:stretch/>
        </p:blipFill>
        <p:spPr>
          <a:xfrm>
            <a:off x="5168900" y="1374581"/>
            <a:ext cx="1854200" cy="17782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82C7A99-B8A1-9469-CD6F-A643F3082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53" y="3383348"/>
            <a:ext cx="2799479" cy="19716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073316-6D97-201B-6048-2E3AE711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259" y="3380418"/>
            <a:ext cx="2799479" cy="197460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AEDAD9-3BC3-14B4-2E4A-B9AF45590464}"/>
              </a:ext>
            </a:extLst>
          </p:cNvPr>
          <p:cNvSpPr txBox="1"/>
          <p:nvPr/>
        </p:nvSpPr>
        <p:spPr>
          <a:xfrm>
            <a:off x="5206972" y="5412989"/>
            <a:ext cx="17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沒規格、型號↑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DE936B-BB5E-8317-D27E-2846DA487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t="30587" r="27391" b="43483"/>
          <a:stretch/>
        </p:blipFill>
        <p:spPr>
          <a:xfrm>
            <a:off x="9054106" y="1374581"/>
            <a:ext cx="1854201" cy="17782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BB3CA11-3983-1830-2FFC-419E7967D8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/>
          <a:stretch/>
        </p:blipFill>
        <p:spPr>
          <a:xfrm>
            <a:off x="8581465" y="3377489"/>
            <a:ext cx="2799482" cy="19716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9002F2-D990-F4DE-3D2C-DCB678E2E653}"/>
              </a:ext>
            </a:extLst>
          </p:cNvPr>
          <p:cNvSpPr txBox="1"/>
          <p:nvPr/>
        </p:nvSpPr>
        <p:spPr>
          <a:xfrm>
            <a:off x="9323011" y="5412989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/>
              <a:t>目前最佳↑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426CB9B-563C-B794-D650-FDA387931CFB}"/>
              </a:ext>
            </a:extLst>
          </p:cNvPr>
          <p:cNvSpPr/>
          <p:nvPr/>
        </p:nvSpPr>
        <p:spPr>
          <a:xfrm>
            <a:off x="8917423" y="1205713"/>
            <a:ext cx="2136297" cy="2107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7808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32F80B-E226-54E8-FAD4-88E86552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 實測前置參數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0280128-5B2D-252D-50F8-0339F940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" y="2631257"/>
            <a:ext cx="4667901" cy="16671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5F625D-AACF-685E-0DA9-9BD5E708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209" y="2700558"/>
            <a:ext cx="7373379" cy="3429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F8F3596-9F35-3D28-7822-9B6456812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46" y="3098581"/>
            <a:ext cx="7382905" cy="3334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2897536-7F97-8A1D-8092-58FB2916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8" y="1755829"/>
            <a:ext cx="11971383" cy="73783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599B1FF-D4C3-CAD0-B798-454F51D58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325" y="3464811"/>
            <a:ext cx="6927147" cy="33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7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58B9E-8EDA-2882-E90E-3CEC2FD9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卡 量測時間 </a:t>
            </a:r>
            <a:r>
              <a:rPr lang="en-US" altLang="zh-TW" dirty="0"/>
              <a:t>(201</a:t>
            </a:r>
            <a:r>
              <a:rPr lang="zh-TW" altLang="en-US" dirty="0"/>
              <a:t>筆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251155-C815-0531-4569-331365DE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36690" r="31700" b="43064"/>
          <a:stretch/>
        </p:blipFill>
        <p:spPr>
          <a:xfrm>
            <a:off x="4974089" y="1927519"/>
            <a:ext cx="1854201" cy="17782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BF9A9D-F4C0-2B8B-3F8B-5238E7435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38156" r="29927" b="41598"/>
          <a:stretch/>
        </p:blipFill>
        <p:spPr>
          <a:xfrm>
            <a:off x="1252953" y="1927518"/>
            <a:ext cx="1854200" cy="17782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7BC6942-D20F-0B3E-7ADC-114E7DD397F9}"/>
              </a:ext>
            </a:extLst>
          </p:cNvPr>
          <p:cNvSpPr txBox="1"/>
          <p:nvPr/>
        </p:nvSpPr>
        <p:spPr>
          <a:xfrm>
            <a:off x="241187" y="3705817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22.676s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8.86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22.112s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9.09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23.053s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8.71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22.081s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9.10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22.833s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8.80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22.491s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8.93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21.536s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9.33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22.345s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8.99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C414B1-8144-4840-F02A-A018DA653010}"/>
              </a:ext>
            </a:extLst>
          </p:cNvPr>
          <p:cNvSpPr txBox="1"/>
          <p:nvPr/>
        </p:nvSpPr>
        <p:spPr>
          <a:xfrm>
            <a:off x="3962326" y="3705818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24.243s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8.29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24.531s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8.19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24.218s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8.30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25.824s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7.78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26.528s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7.57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26.278s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7.64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26.155s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7.68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25.705s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7.82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1F52AC1-041D-2C38-DC56-1B763BE562A1}"/>
              </a:ext>
            </a:extLst>
          </p:cNvPr>
          <p:cNvSpPr txBox="1"/>
          <p:nvPr/>
        </p:nvSpPr>
        <p:spPr>
          <a:xfrm>
            <a:off x="7844853" y="3705817"/>
            <a:ext cx="348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csv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pPr lvl="1"/>
            <a:r>
              <a:rPr lang="zh-TW" altLang="en-US" dirty="0"/>
              <a:t>第一次 </a:t>
            </a:r>
            <a:r>
              <a:rPr lang="en-US" altLang="zh-TW" dirty="0"/>
              <a:t>20.083s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10.00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19.978s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10.06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20.364s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9.87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20.207s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txt : </a:t>
            </a:r>
          </a:p>
          <a:p>
            <a:pPr lvl="1"/>
            <a:r>
              <a:rPr lang="zh-TW" altLang="en-US" dirty="0"/>
              <a:t>第一次</a:t>
            </a:r>
            <a:r>
              <a:rPr lang="en-US" altLang="zh-TW" dirty="0"/>
              <a:t> 19.851s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</a:t>
            </a:r>
            <a:r>
              <a:rPr lang="en-US" altLang="zh-TW" dirty="0"/>
              <a:t>10.12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第二次 </a:t>
            </a:r>
            <a:r>
              <a:rPr lang="en-US" altLang="zh-TW" dirty="0"/>
              <a:t>20.134s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9.98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第三次 </a:t>
            </a:r>
            <a:r>
              <a:rPr lang="en-US" altLang="zh-TW" dirty="0"/>
              <a:t>20.279s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9.91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  <a:p>
            <a:pPr lvl="1"/>
            <a:r>
              <a:rPr lang="zh-TW" altLang="en-US" dirty="0"/>
              <a:t>第四次 </a:t>
            </a:r>
            <a:r>
              <a:rPr lang="en-US" altLang="zh-TW" dirty="0"/>
              <a:t>20.216s </a:t>
            </a:r>
            <a:r>
              <a:rPr lang="zh-TW" altLang="en-US" dirty="0"/>
              <a:t> </a:t>
            </a:r>
            <a:r>
              <a:rPr lang="en-US" altLang="zh-TW" dirty="0"/>
              <a:t>(1</a:t>
            </a:r>
            <a:r>
              <a:rPr lang="zh-TW" altLang="en-US" dirty="0"/>
              <a:t>秒  </a:t>
            </a:r>
            <a:r>
              <a:rPr lang="en-US" altLang="zh-TW" dirty="0"/>
              <a:t>9.94</a:t>
            </a:r>
            <a:r>
              <a:rPr lang="zh-TW" altLang="en-US" dirty="0"/>
              <a:t>筆</a:t>
            </a:r>
            <a:r>
              <a:rPr lang="en-US" altLang="zh-TW" dirty="0"/>
              <a:t>)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D3520D-B2E9-F3B0-27E9-6D442B08C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31625" r="31281" b="46613"/>
          <a:stretch/>
        </p:blipFill>
        <p:spPr>
          <a:xfrm>
            <a:off x="8658326" y="1927518"/>
            <a:ext cx="1854200" cy="1778299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454CC4C-A20E-9C2B-A9DC-2AAA85A98310}"/>
              </a:ext>
            </a:extLst>
          </p:cNvPr>
          <p:cNvSpPr/>
          <p:nvPr/>
        </p:nvSpPr>
        <p:spPr>
          <a:xfrm>
            <a:off x="8517277" y="1762691"/>
            <a:ext cx="2136297" cy="2107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684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89F804-CD5F-9CC5-26BC-9597E335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8000" dirty="0"/>
              <a:t>Demo</a:t>
            </a:r>
            <a:endParaRPr lang="zh-TW" altLang="en-US" sz="8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CB1AEE3-B618-C710-8D93-AF26CE8CD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50" y="1690687"/>
            <a:ext cx="3777858" cy="509111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E4FD88-67B3-0F7A-0CFB-73DD50265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7654"/>
          <a:stretch/>
        </p:blipFill>
        <p:spPr>
          <a:xfrm>
            <a:off x="2179422" y="1690686"/>
            <a:ext cx="3292136" cy="50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9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SD</a:t>
            </a:r>
            <a:r>
              <a:rPr lang="zh-TW" altLang="en-US" dirty="0"/>
              <a:t> </a:t>
            </a:r>
            <a:r>
              <a:rPr lang="en-US" altLang="zh-TW" dirty="0"/>
              <a:t>card</a:t>
            </a:r>
            <a:r>
              <a:rPr lang="zh-TW" altLang="en-US" dirty="0"/>
              <a:t> 實驗 與 </a:t>
            </a:r>
            <a:r>
              <a:rPr lang="en-US" altLang="zh-TW" dirty="0"/>
              <a:t>PCB</a:t>
            </a:r>
            <a:r>
              <a:rPr lang="zh-TW" altLang="en-US" dirty="0"/>
              <a:t> </a:t>
            </a:r>
            <a:r>
              <a:rPr lang="en-US" altLang="zh-TW" dirty="0"/>
              <a:t>layout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 21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、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22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7/16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~7/30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71877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0DB87E-DC6D-5CD6-3303-F1DF8F59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</a:t>
            </a:r>
            <a:r>
              <a:rPr lang="zh-TW" altLang="en-US" dirty="0"/>
              <a:t> </a:t>
            </a:r>
            <a:r>
              <a:rPr lang="en-US" altLang="zh-TW" dirty="0"/>
              <a:t>card *4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79B9DCB-9FF4-A438-D238-68D7E8760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4700" r="9418" b="15334"/>
          <a:stretch/>
        </p:blipFill>
        <p:spPr>
          <a:xfrm>
            <a:off x="159809" y="1731696"/>
            <a:ext cx="2528070" cy="419986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9149D1-31C3-CB54-6AF2-A79BB3CD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7080" r="4330" b="16814"/>
          <a:stretch/>
        </p:blipFill>
        <p:spPr>
          <a:xfrm>
            <a:off x="2981167" y="1731696"/>
            <a:ext cx="2789055" cy="41998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4B55462-379D-E599-078D-87661408E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8504" r="5291" b="19715"/>
          <a:stretch/>
        </p:blipFill>
        <p:spPr>
          <a:xfrm>
            <a:off x="6063510" y="1726885"/>
            <a:ext cx="2890162" cy="420467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BBDBBF9-B63C-A5F7-E67A-C483D0657E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9134" r="6032" b="20895"/>
          <a:stretch/>
        </p:blipFill>
        <p:spPr>
          <a:xfrm>
            <a:off x="9246960" y="1731696"/>
            <a:ext cx="2823250" cy="419986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5D27232-91F4-22B1-A984-91786559419E}"/>
              </a:ext>
            </a:extLst>
          </p:cNvPr>
          <p:cNvCxnSpPr/>
          <p:nvPr/>
        </p:nvCxnSpPr>
        <p:spPr>
          <a:xfrm>
            <a:off x="159809" y="1726885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BE438DF-3A44-D638-95C9-80905F99C6D3}"/>
              </a:ext>
            </a:extLst>
          </p:cNvPr>
          <p:cNvCxnSpPr/>
          <p:nvPr/>
        </p:nvCxnSpPr>
        <p:spPr>
          <a:xfrm flipH="1">
            <a:off x="159809" y="1726885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5062F025-46D1-7922-C308-CF8D38D6FDD9}"/>
              </a:ext>
            </a:extLst>
          </p:cNvPr>
          <p:cNvCxnSpPr/>
          <p:nvPr/>
        </p:nvCxnSpPr>
        <p:spPr>
          <a:xfrm>
            <a:off x="3111659" y="1743164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33D016D-9F66-AA2B-66D3-F0FADECBD2A2}"/>
              </a:ext>
            </a:extLst>
          </p:cNvPr>
          <p:cNvCxnSpPr/>
          <p:nvPr/>
        </p:nvCxnSpPr>
        <p:spPr>
          <a:xfrm flipH="1">
            <a:off x="3111659" y="1743163"/>
            <a:ext cx="2528070" cy="42046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98390FF-4382-5BD5-4B26-CEB94172AB2B}"/>
              </a:ext>
            </a:extLst>
          </p:cNvPr>
          <p:cNvSpPr/>
          <p:nvPr/>
        </p:nvSpPr>
        <p:spPr>
          <a:xfrm>
            <a:off x="3475072" y="5947836"/>
            <a:ext cx="52418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32G(</a:t>
            </a:r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含</a:t>
            </a:r>
            <a:r>
              <a:rPr lang="en-US" altLang="zh-TW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)</a:t>
            </a:r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以上不行</a:t>
            </a:r>
          </a:p>
        </p:txBody>
      </p:sp>
    </p:spTree>
    <p:extLst>
      <p:ext uri="{BB962C8B-B14F-4D97-AF65-F5344CB8AC3E}">
        <p14:creationId xmlns:p14="http://schemas.microsoft.com/office/powerpoint/2010/main" val="7138065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513094D-FB29-54C4-23C1-FC297EAED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8970" r="5291" b="19715"/>
          <a:stretch/>
        </p:blipFill>
        <p:spPr>
          <a:xfrm>
            <a:off x="1372752" y="210393"/>
            <a:ext cx="2441590" cy="30341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F73912-953A-DDD9-6387-015882FE5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8039" r="6032" b="20895"/>
          <a:stretch/>
        </p:blipFill>
        <p:spPr>
          <a:xfrm>
            <a:off x="1372752" y="3547593"/>
            <a:ext cx="2387796" cy="31000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A6AAC31-7307-3D83-E42A-5468C9FC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472" y="3868703"/>
            <a:ext cx="3400900" cy="24577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EB822F-F312-5D87-0ABC-D03E696A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472" y="508118"/>
            <a:ext cx="3419952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56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234ADB-F73C-3189-CC09-7957EA22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EasyEDA</a:t>
            </a:r>
            <a:r>
              <a:rPr lang="en-US" altLang="zh-TW" dirty="0"/>
              <a:t> layout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80F180-DD70-E802-9A84-ED233E258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刪除</a:t>
            </a:r>
            <a:r>
              <a:rPr lang="en-US" altLang="zh-TW" dirty="0"/>
              <a:t>FSR</a:t>
            </a:r>
          </a:p>
          <a:p>
            <a:r>
              <a:rPr lang="en-US" altLang="zh-TW" dirty="0"/>
              <a:t>esp32</a:t>
            </a:r>
            <a:r>
              <a:rPr lang="zh-TW" altLang="en-US" dirty="0"/>
              <a:t>旋轉</a:t>
            </a:r>
            <a:r>
              <a:rPr lang="en-US" altLang="zh-TW" dirty="0"/>
              <a:t>180</a:t>
            </a:r>
            <a:r>
              <a:rPr lang="zh-TW" altLang="en-US" dirty="0"/>
              <a:t>度</a:t>
            </a:r>
            <a:endParaRPr lang="en-US" altLang="zh-TW" dirty="0"/>
          </a:p>
          <a:p>
            <a:r>
              <a:rPr lang="zh-TW" altLang="en-US" dirty="0"/>
              <a:t>板子加大</a:t>
            </a:r>
            <a:r>
              <a:rPr lang="en-US" altLang="zh-TW" dirty="0"/>
              <a:t>(</a:t>
            </a:r>
            <a:r>
              <a:rPr lang="zh-TW" altLang="en-US" dirty="0"/>
              <a:t>殼要重新設計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新增</a:t>
            </a:r>
            <a:r>
              <a:rPr lang="en-US" altLang="zh-TW" dirty="0"/>
              <a:t>SD</a:t>
            </a:r>
            <a:r>
              <a:rPr lang="zh-TW" altLang="en-US" dirty="0"/>
              <a:t>模組</a:t>
            </a:r>
            <a:r>
              <a:rPr lang="en-US" altLang="zh-TW" dirty="0"/>
              <a:t>(</a:t>
            </a:r>
            <a:r>
              <a:rPr lang="zh-TW" altLang="en-US" dirty="0"/>
              <a:t>小卡</a:t>
            </a:r>
            <a:r>
              <a:rPr lang="en-US" altLang="zh-TW" dirty="0"/>
              <a:t>) </a:t>
            </a:r>
          </a:p>
          <a:p>
            <a:pPr marL="457200" lvl="1" indent="0">
              <a:buNone/>
            </a:pPr>
            <a:r>
              <a:rPr lang="en-US" altLang="zh-TW" dirty="0">
                <a:hlinkClick r:id="rId2"/>
              </a:rPr>
              <a:t>https://www.lcsc.com/product-detail/SD-Card-Memory-Card-Connector_Hanbo-Electronic-TF-012-P9_C5333937.html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06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EDEE5-BE7A-0029-ABAE-1801C64A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畫出頻譜之使用一維陣列</a:t>
            </a:r>
          </a:p>
        </p:txBody>
      </p:sp>
      <p:sp>
        <p:nvSpPr>
          <p:cNvPr id="6" name="箭號: 向左 5">
            <a:extLst>
              <a:ext uri="{FF2B5EF4-FFF2-40B4-BE49-F238E27FC236}">
                <a16:creationId xmlns:a16="http://schemas.microsoft.com/office/drawing/2014/main" id="{C68EE935-48D6-EC4D-C5A3-7F0A40F56D2F}"/>
              </a:ext>
            </a:extLst>
          </p:cNvPr>
          <p:cNvSpPr/>
          <p:nvPr/>
        </p:nvSpPr>
        <p:spPr>
          <a:xfrm>
            <a:off x="8075596" y="3108960"/>
            <a:ext cx="2261937" cy="165554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loop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B08C6B2A-4C93-D372-85E9-AC80784B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087066" cy="5075872"/>
          </a:xfrm>
        </p:spPr>
      </p:pic>
    </p:spTree>
    <p:extLst>
      <p:ext uri="{BB962C8B-B14F-4D97-AF65-F5344CB8AC3E}">
        <p14:creationId xmlns:p14="http://schemas.microsoft.com/office/powerpoint/2010/main" val="1415050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CCF9E-701A-7B78-ADD7-2EE06DA8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609" y="0"/>
            <a:ext cx="2940781" cy="1325563"/>
          </a:xfrm>
        </p:spPr>
        <p:txBody>
          <a:bodyPr/>
          <a:lstStyle/>
          <a:p>
            <a:pPr algn="ctr"/>
            <a:r>
              <a:rPr lang="en-US" altLang="zh-TW" dirty="0"/>
              <a:t>SD</a:t>
            </a:r>
            <a:r>
              <a:rPr lang="zh-TW" altLang="en-US" dirty="0"/>
              <a:t>卡電路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DCD68CA-B373-6F3C-0500-905413D36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0590" y="1790902"/>
            <a:ext cx="3843911" cy="327619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899B83-DB45-D1F1-1885-E920DE7F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51" y="4304024"/>
            <a:ext cx="3790444" cy="24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2D63541-021B-C3FF-216A-E0CD2B618661}"/>
              </a:ext>
            </a:extLst>
          </p:cNvPr>
          <p:cNvSpPr/>
          <p:nvPr/>
        </p:nvSpPr>
        <p:spPr>
          <a:xfrm>
            <a:off x="2405271" y="4304024"/>
            <a:ext cx="16916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範例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EC6951-B421-31CA-8F5E-3462989F6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r="919"/>
          <a:stretch/>
        </p:blipFill>
        <p:spPr bwMode="auto">
          <a:xfrm>
            <a:off x="55632" y="1465842"/>
            <a:ext cx="6392708" cy="28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E46ADF3B-BB92-73CC-627A-067B9B02B0AD}"/>
              </a:ext>
            </a:extLst>
          </p:cNvPr>
          <p:cNvSpPr/>
          <p:nvPr/>
        </p:nvSpPr>
        <p:spPr>
          <a:xfrm>
            <a:off x="7193819" y="2337665"/>
            <a:ext cx="542167" cy="22019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B3D553-04FE-7557-03A3-676035E87F47}"/>
              </a:ext>
            </a:extLst>
          </p:cNvPr>
          <p:cNvSpPr txBox="1"/>
          <p:nvPr/>
        </p:nvSpPr>
        <p:spPr>
          <a:xfrm>
            <a:off x="6175353" y="5934670"/>
            <a:ext cx="601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5"/>
              </a:rPr>
              <a:t>https://blog.csdn.net/pingxiaozhao/article/details/117531220</a:t>
            </a:r>
            <a:endParaRPr lang="en-US" altLang="zh-TW" dirty="0"/>
          </a:p>
          <a:p>
            <a:r>
              <a:rPr lang="en-US" altLang="zh-TW" dirty="0">
                <a:hlinkClick r:id="rId6"/>
              </a:rPr>
              <a:t>https://blog.csdn.net/dianji2015_/article/details/120947017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23305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24321BC-C978-6EF0-A94A-CA52B92D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45" y="65358"/>
            <a:ext cx="9540509" cy="6727283"/>
          </a:xfrm>
        </p:spPr>
      </p:pic>
    </p:spTree>
    <p:extLst>
      <p:ext uri="{BB962C8B-B14F-4D97-AF65-F5344CB8AC3E}">
        <p14:creationId xmlns:p14="http://schemas.microsoft.com/office/powerpoint/2010/main" val="597043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01F6F01-17B2-843D-93BB-075A37569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47" y="241201"/>
            <a:ext cx="7403105" cy="6375598"/>
          </a:xfrm>
        </p:spPr>
      </p:pic>
    </p:spTree>
    <p:extLst>
      <p:ext uri="{BB962C8B-B14F-4D97-AF65-F5344CB8AC3E}">
        <p14:creationId xmlns:p14="http://schemas.microsoft.com/office/powerpoint/2010/main" val="2500139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外殼設計 </a:t>
            </a:r>
            <a:r>
              <a:rPr lang="en-US" altLang="zh-TW" dirty="0"/>
              <a:t>3D</a:t>
            </a:r>
            <a:r>
              <a:rPr lang="zh-TW" altLang="en-US" dirty="0"/>
              <a:t>列印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23-26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7/31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~8/27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43622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5442A-C32A-46AC-B020-C9238768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設計流程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CBF53B-6471-5A49-78A5-9204B2CA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88427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使用</a:t>
            </a:r>
            <a:r>
              <a:rPr lang="en-US" altLang="zh-TW" dirty="0" err="1"/>
              <a:t>Tinkercad</a:t>
            </a:r>
            <a:r>
              <a:rPr lang="zh-TW" altLang="en-US" dirty="0"/>
              <a:t>繪製</a:t>
            </a:r>
            <a:r>
              <a:rPr lang="en-US" altLang="zh-TW" dirty="0"/>
              <a:t>3D</a:t>
            </a:r>
            <a:r>
              <a:rPr lang="zh-TW" altLang="en-US" dirty="0"/>
              <a:t>圖</a:t>
            </a:r>
            <a:r>
              <a:rPr lang="en-US" altLang="zh-TW" dirty="0"/>
              <a:t>(</a:t>
            </a:r>
            <a:r>
              <a:rPr lang="zh-TW" altLang="en-US" dirty="0"/>
              <a:t>用自己習慣的軟體也可以</a:t>
            </a:r>
            <a:r>
              <a:rPr lang="en-US" altLang="zh-TW" dirty="0"/>
              <a:t>)</a:t>
            </a:r>
            <a:r>
              <a:rPr lang="zh-TW" altLang="en-US" dirty="0"/>
              <a:t>，匯出使用</a:t>
            </a:r>
            <a:r>
              <a:rPr lang="en-US" altLang="zh-TW" dirty="0"/>
              <a:t>.STL</a:t>
            </a:r>
            <a:r>
              <a:rPr lang="zh-TW" altLang="en-US" dirty="0"/>
              <a:t>檔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使用</a:t>
            </a:r>
            <a:r>
              <a:rPr lang="en-US" altLang="zh-TW" dirty="0" err="1"/>
              <a:t>Ultimaker</a:t>
            </a:r>
            <a:r>
              <a:rPr lang="zh-TW" altLang="en-US" dirty="0"/>
              <a:t>切片軟體轉檔  </a:t>
            </a:r>
            <a:r>
              <a:rPr lang="en-US" altLang="zh-TW" dirty="0"/>
              <a:t>(PLA</a:t>
            </a:r>
            <a:r>
              <a:rPr lang="zh-TW" altLang="en-US" dirty="0"/>
              <a:t>材料溫度</a:t>
            </a:r>
            <a:r>
              <a:rPr lang="en-US" altLang="zh-TW" dirty="0"/>
              <a:t>:230/70)</a:t>
            </a:r>
            <a:r>
              <a:rPr lang="zh-TW" altLang="en-US" dirty="0"/>
              <a:t>，匯出為</a:t>
            </a:r>
            <a:r>
              <a:rPr lang="en-US" altLang="zh-TW" dirty="0"/>
              <a:t>.</a:t>
            </a:r>
            <a:r>
              <a:rPr lang="en-US" altLang="zh-TW" dirty="0" err="1"/>
              <a:t>gcode</a:t>
            </a:r>
            <a:r>
              <a:rPr lang="zh-TW" altLang="en-US" dirty="0"/>
              <a:t>檔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拿到</a:t>
            </a:r>
            <a:r>
              <a:rPr lang="en-US" altLang="zh-TW" dirty="0"/>
              <a:t>3D</a:t>
            </a:r>
            <a:r>
              <a:rPr lang="zh-TW" altLang="en-US" dirty="0"/>
              <a:t>印表機列印  </a:t>
            </a:r>
            <a:r>
              <a:rPr lang="en-US" altLang="zh-TW" dirty="0"/>
              <a:t>(</a:t>
            </a:r>
            <a:r>
              <a:rPr lang="zh-TW" altLang="en-US" dirty="0"/>
              <a:t>用黑色料</a:t>
            </a:r>
            <a:r>
              <a:rPr lang="en-US" altLang="zh-TW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5234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EA215-FF30-2491-042A-6EEB1D75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64" y="165205"/>
            <a:ext cx="6598381" cy="37415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上蓋：</a:t>
            </a:r>
            <a:br>
              <a:rPr lang="en-US" altLang="zh-TW" sz="3200" dirty="0"/>
            </a:br>
            <a:r>
              <a:rPr lang="zh-TW" altLang="en-US" sz="3200" dirty="0"/>
              <a:t>  上面有四個孔使用</a:t>
            </a:r>
            <a:r>
              <a:rPr lang="en-US" altLang="zh-TW" sz="3200" dirty="0"/>
              <a:t>2.5mm</a:t>
            </a:r>
            <a:r>
              <a:rPr lang="zh-TW" altLang="en-US" sz="3200" dirty="0"/>
              <a:t>螺絲鎖並使用螺帽，兩邊兩個小孔是</a:t>
            </a:r>
            <a:r>
              <a:rPr lang="en-US" altLang="zh-TW" sz="3200" dirty="0"/>
              <a:t>SD</a:t>
            </a:r>
            <a:r>
              <a:rPr lang="zh-TW" altLang="en-US" sz="3200" dirty="0"/>
              <a:t>卡與電源插孔，最大個孔為測量洞，旁邊擋板為可拆式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9B5C88-0195-98AB-143E-69B685ECE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75" t="5926" r="1961" b="1091"/>
          <a:stretch/>
        </p:blipFill>
        <p:spPr>
          <a:xfrm>
            <a:off x="7687434" y="2168665"/>
            <a:ext cx="4418988" cy="441825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86F748-C522-1EB8-75F1-79DFF2703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5" t="12176" r="14623" b="9940"/>
          <a:stretch/>
        </p:blipFill>
        <p:spPr>
          <a:xfrm>
            <a:off x="4313055" y="4012615"/>
            <a:ext cx="2799845" cy="25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1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113E2F-641B-633C-B730-3165E86A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9"/>
            <a:ext cx="6155941" cy="36768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底座：</a:t>
            </a:r>
            <a:br>
              <a:rPr lang="en-US" altLang="zh-TW" sz="3200" dirty="0"/>
            </a:br>
            <a:r>
              <a:rPr lang="zh-TW" altLang="en-US" sz="3200" dirty="0"/>
              <a:t>  四個柱子可以放主電路版，柱子上有孔可以用螺絲把板子鎖住，方形的檯面可以放置鏡頭與光源模組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AD7945-097D-A62B-C3A6-A90B3B6773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04" y="2273862"/>
            <a:ext cx="4679151" cy="44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950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443FB3B-B0FE-5CDB-2E21-F60008BCC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9238"/>
            <a:ext cx="9144000" cy="3679524"/>
          </a:xfrm>
        </p:spPr>
        <p:txBody>
          <a:bodyPr>
            <a:normAutofit/>
          </a:bodyPr>
          <a:lstStyle/>
          <a:p>
            <a:r>
              <a:rPr lang="zh-TW" altLang="en-US" dirty="0"/>
              <a:t>外殼設計 </a:t>
            </a:r>
            <a:r>
              <a:rPr lang="en-US" altLang="zh-TW" dirty="0"/>
              <a:t>3D</a:t>
            </a:r>
            <a:r>
              <a:rPr lang="zh-TW" altLang="en-US" dirty="0"/>
              <a:t>列印 更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week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27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： 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標楷體" panose="03000509000000000000" pitchFamily="65" charset="-120"/>
              </a:rPr>
              <a:t>8/28</a:t>
            </a:r>
            <a:r>
              <a:rPr lang="en-US" altLang="zh-TW" dirty="0">
                <a:solidFill>
                  <a:srgbClr val="000000"/>
                </a:solidFill>
                <a:highlight>
                  <a:srgbClr val="FFFFFF"/>
                </a:highlight>
                <a:ea typeface="標楷體" panose="03000509000000000000" pitchFamily="65" charset="-120"/>
              </a:rPr>
              <a:t>~9/3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610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EA215-FF30-2491-042A-6EEB1D75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863" y="165205"/>
            <a:ext cx="7903559" cy="21733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上蓋調整：</a:t>
            </a:r>
            <a:br>
              <a:rPr lang="en-US" altLang="zh-TW" sz="3200" dirty="0"/>
            </a:br>
            <a:r>
              <a:rPr lang="zh-TW" altLang="en-US" sz="3200" dirty="0"/>
              <a:t>  做一個小斜坡，並將光源模組的邊邊墊高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35B176-8762-38FF-9127-D017E26F24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16" y="3177145"/>
            <a:ext cx="4833280" cy="35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90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19CA533-6AD8-A9D6-20EB-260AD7DB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40" y="3429000"/>
            <a:ext cx="5425175" cy="32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6BEB7F3-44C2-F863-F308-59E9B593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9"/>
            <a:ext cx="8949539" cy="28334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底座調整：</a:t>
            </a:r>
            <a:br>
              <a:rPr lang="en-US" altLang="zh-TW" sz="3200" dirty="0"/>
            </a:br>
            <a:r>
              <a:rPr lang="zh-TW" altLang="en-US" sz="3200" dirty="0"/>
              <a:t>  將方形的檯面墊高，多增加一個更大的檯面可以鎖光源模組</a:t>
            </a:r>
          </a:p>
        </p:txBody>
      </p:sp>
    </p:spTree>
    <p:extLst>
      <p:ext uri="{BB962C8B-B14F-4D97-AF65-F5344CB8AC3E}">
        <p14:creationId xmlns:p14="http://schemas.microsoft.com/office/powerpoint/2010/main" val="282952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620F7-E415-A6A7-635A-AC858629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畫出頻譜之使用二維陣列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EE88B6-C913-D00D-62CE-6A15BA3C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992" y="2774799"/>
            <a:ext cx="6785008" cy="227473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可以存一段時間的資料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需要做為放進模型的輸入</a:t>
            </a:r>
            <a:endParaRPr lang="en-US" altLang="zh-T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zh-TW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正規化的問題</a:t>
            </a:r>
          </a:p>
        </p:txBody>
      </p:sp>
      <p:pic>
        <p:nvPicPr>
          <p:cNvPr id="8" name="圖形 7" descr="男人">
            <a:extLst>
              <a:ext uri="{FF2B5EF4-FFF2-40B4-BE49-F238E27FC236}">
                <a16:creationId xmlns:a16="http://schemas.microsoft.com/office/drawing/2014/main" id="{4473B2BC-57CF-E786-515B-2584D505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414" y="4790973"/>
            <a:ext cx="1325563" cy="1325563"/>
          </a:xfrm>
          <a:prstGeom prst="rect">
            <a:avLst/>
          </a:prstGeom>
        </p:spPr>
      </p:pic>
      <p:sp>
        <p:nvSpPr>
          <p:cNvPr id="10" name="想法泡泡: 雲朵 9">
            <a:extLst>
              <a:ext uri="{FF2B5EF4-FFF2-40B4-BE49-F238E27FC236}">
                <a16:creationId xmlns:a16="http://schemas.microsoft.com/office/drawing/2014/main" id="{2D145C3C-9050-C757-92D7-C31BEE7B9413}"/>
              </a:ext>
            </a:extLst>
          </p:cNvPr>
          <p:cNvSpPr/>
          <p:nvPr/>
        </p:nvSpPr>
        <p:spPr>
          <a:xfrm>
            <a:off x="934453" y="2550693"/>
            <a:ext cx="4070683" cy="200205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為什麼必須要使用二維陣列</a:t>
            </a:r>
          </a:p>
        </p:txBody>
      </p:sp>
    </p:spTree>
    <p:extLst>
      <p:ext uri="{BB962C8B-B14F-4D97-AF65-F5344CB8AC3E}">
        <p14:creationId xmlns:p14="http://schemas.microsoft.com/office/powerpoint/2010/main" val="41878640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E00A66D-6B9F-49D8-791E-51FCF3962E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96" y="3171368"/>
            <a:ext cx="5792008" cy="33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BD8CD98-4720-4250-5407-721CBEDF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28" y="144378"/>
            <a:ext cx="10519394" cy="25745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新增光源模組的蓋子：</a:t>
            </a:r>
            <a:br>
              <a:rPr lang="en-US" altLang="zh-TW" sz="3200" dirty="0"/>
            </a:br>
            <a:r>
              <a:rPr lang="zh-TW" altLang="en-US" sz="3200" dirty="0"/>
              <a:t>  當電路板擺好，光源模組就位，就可以放在上面，四個凸點可以方便定位，注意擺放方向</a:t>
            </a:r>
          </a:p>
        </p:txBody>
      </p:sp>
    </p:spTree>
    <p:extLst>
      <p:ext uri="{BB962C8B-B14F-4D97-AF65-F5344CB8AC3E}">
        <p14:creationId xmlns:p14="http://schemas.microsoft.com/office/powerpoint/2010/main" val="25780695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59F52C-EEF5-7593-4797-958878056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2" y="106900"/>
            <a:ext cx="5462276" cy="6644199"/>
          </a:xfrm>
        </p:spPr>
      </p:pic>
    </p:spTree>
    <p:extLst>
      <p:ext uri="{BB962C8B-B14F-4D97-AF65-F5344CB8AC3E}">
        <p14:creationId xmlns:p14="http://schemas.microsoft.com/office/powerpoint/2010/main" val="832409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359C0E-7233-627C-7DB1-8198194A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68" y="117168"/>
            <a:ext cx="11540928" cy="1942088"/>
          </a:xfrm>
        </p:spPr>
        <p:txBody>
          <a:bodyPr/>
          <a:lstStyle/>
          <a:p>
            <a:r>
              <a:rPr lang="zh-TW" altLang="en-US" dirty="0"/>
              <a:t>沒有正規化</a:t>
            </a:r>
            <a:r>
              <a:rPr lang="en-US" altLang="zh-TW" dirty="0"/>
              <a:t>&amp;</a:t>
            </a:r>
            <a:r>
              <a:rPr lang="zh-TW" altLang="en-US" dirty="0"/>
              <a:t>小數點後</a:t>
            </a:r>
            <a:r>
              <a:rPr lang="en-US" altLang="zh-TW" dirty="0"/>
              <a:t>10</a:t>
            </a:r>
            <a:r>
              <a:rPr lang="zh-TW" altLang="en-US" dirty="0"/>
              <a:t>位</a:t>
            </a:r>
            <a:br>
              <a:rPr lang="en-US" altLang="zh-TW" dirty="0"/>
            </a:br>
            <a:r>
              <a:rPr lang="zh-TW" altLang="en-US" dirty="0"/>
              <a:t> → 速度約每秒</a:t>
            </a:r>
            <a:r>
              <a:rPr lang="en-US" altLang="zh-TW" dirty="0"/>
              <a:t>10</a:t>
            </a:r>
            <a:r>
              <a:rPr lang="zh-TW" altLang="en-US" dirty="0"/>
              <a:t>筆</a:t>
            </a:r>
            <a:r>
              <a:rPr lang="en-US" altLang="zh-TW" dirty="0"/>
              <a:t>(</a:t>
            </a:r>
            <a:r>
              <a:rPr lang="zh-TW" altLang="en-US" dirty="0"/>
              <a:t>沒什麼改變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5C2367F-E5AD-DD6F-0F3A-AE1F964BF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188" y="2127657"/>
            <a:ext cx="10515600" cy="4336502"/>
          </a:xfrm>
        </p:spPr>
      </p:pic>
    </p:spTree>
    <p:extLst>
      <p:ext uri="{BB962C8B-B14F-4D97-AF65-F5344CB8AC3E}">
        <p14:creationId xmlns:p14="http://schemas.microsoft.com/office/powerpoint/2010/main" val="1011255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A4240F-28EE-B9BF-9EB1-F087EEC2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nsp32</a:t>
            </a:r>
            <a:r>
              <a:rPr lang="zh-TW" altLang="en-US" dirty="0"/>
              <a:t>需求數量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B0EAAB-42D1-56C8-7B09-E63171B9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樣品*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使用舊的</a:t>
            </a:r>
            <a:r>
              <a:rPr lang="en-US" altLang="zh-TW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收案*</a:t>
            </a:r>
            <a:r>
              <a:rPr lang="en-US" altLang="zh-TW" dirty="0"/>
              <a:t>2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D45093-07EF-6E32-94E7-0DA5452B23C0}"/>
              </a:ext>
            </a:extLst>
          </p:cNvPr>
          <p:cNvSpPr/>
          <p:nvPr/>
        </p:nvSpPr>
        <p:spPr>
          <a:xfrm>
            <a:off x="3376705" y="4219779"/>
            <a:ext cx="3998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大概需要</a:t>
            </a:r>
            <a:r>
              <a:rPr lang="en-US" altLang="zh-TW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個</a:t>
            </a:r>
          </a:p>
        </p:txBody>
      </p:sp>
    </p:spTree>
    <p:extLst>
      <p:ext uri="{BB962C8B-B14F-4D97-AF65-F5344CB8AC3E}">
        <p14:creationId xmlns:p14="http://schemas.microsoft.com/office/powerpoint/2010/main" val="299024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311D5B-6AE4-3635-141D-8C546B34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943"/>
            <a:ext cx="10515600" cy="1325563"/>
          </a:xfrm>
        </p:spPr>
        <p:txBody>
          <a:bodyPr/>
          <a:lstStyle/>
          <a:p>
            <a:r>
              <a:rPr lang="zh-TW" altLang="en-US" dirty="0"/>
              <a:t>二維陣列之問題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8A28D3D-7764-130E-1B59-7BF7B39C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3" y="1757617"/>
            <a:ext cx="6420007" cy="435133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0938F36-72C8-A322-9CC9-AF677906E72D}"/>
              </a:ext>
            </a:extLst>
          </p:cNvPr>
          <p:cNvSpPr txBox="1"/>
          <p:nvPr/>
        </p:nvSpPr>
        <p:spPr>
          <a:xfrm>
            <a:off x="1441658" y="4935629"/>
            <a:ext cx="4119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編譯時沒問題，可是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esp32</a:t>
            </a:r>
            <a:r>
              <a:rPr lang="zh-TW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時卻一直重啟如右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EE72B76-DA09-5093-BFC0-EB7F3E82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59" y="2574752"/>
            <a:ext cx="5324712" cy="21026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11E81CE-59E8-8442-E9BE-C7CE6AA47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" t="20909" r="3302" b="1124"/>
          <a:stretch/>
        </p:blipFill>
        <p:spPr>
          <a:xfrm>
            <a:off x="236559" y="1973179"/>
            <a:ext cx="3157086" cy="52939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C335F76-4A95-AED4-0800-EFD0857C2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59" y="1672237"/>
            <a:ext cx="3820058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9991</TotalTime>
  <Words>2084</Words>
  <Application>Microsoft Office PowerPoint</Application>
  <PresentationFormat>寬螢幕</PresentationFormat>
  <Paragraphs>349</Paragraphs>
  <Slides>83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83</vt:i4>
      </vt:variant>
    </vt:vector>
  </HeadingPairs>
  <TitlesOfParts>
    <vt:vector size="92" baseType="lpstr">
      <vt:lpstr>Linux Libertine</vt:lpstr>
      <vt:lpstr>標楷體</vt:lpstr>
      <vt:lpstr>Arial</vt:lpstr>
      <vt:lpstr>Calibri</vt:lpstr>
      <vt:lpstr>Calibri Light</vt:lpstr>
      <vt:lpstr>Consolas</vt:lpstr>
      <vt:lpstr>Open Sans</vt:lpstr>
      <vt:lpstr>Times New Roman</vt:lpstr>
      <vt:lpstr>Office 佈景主題</vt:lpstr>
      <vt:lpstr>進度</vt:lpstr>
      <vt:lpstr>將頻譜改成時頻譜討論  week 7、8： 4/10~4/23</vt:lpstr>
      <vt:lpstr>分六色，紅橘黃綠藍黑</vt:lpstr>
      <vt:lpstr>PowerPoint 簡報</vt:lpstr>
      <vt:lpstr>利用AI工具</vt:lpstr>
      <vt:lpstr>將頻譜改成時頻譜之麻煩大了  week 9： 4/24~4/30</vt:lpstr>
      <vt:lpstr>畫出頻譜之使用一維陣列</vt:lpstr>
      <vt:lpstr>畫出頻譜之使用二維陣列</vt:lpstr>
      <vt:lpstr>二維陣列之問題</vt:lpstr>
      <vt:lpstr>嘗試解決-縮小陣列</vt:lpstr>
      <vt:lpstr>記憶體空間與位址</vt:lpstr>
      <vt:lpstr>嘗試解決-刪除藍芽與Wi-Fi</vt:lpstr>
      <vt:lpstr>嘗試解決-改變記憶體配置</vt:lpstr>
      <vt:lpstr>嘗試解決-宣告成globol variable</vt:lpstr>
      <vt:lpstr>嘗試解決-宣告成動態陣列</vt:lpstr>
      <vt:lpstr>可能的解決方案</vt:lpstr>
      <vt:lpstr>正規化問題</vt:lpstr>
      <vt:lpstr>換MCU ESP32-S3-DEVKITC-1-N16R8  week 10、11： 4/30~5/13</vt:lpstr>
      <vt:lpstr>ESP32-S3-DEVKITC-1-N16R8 介紹</vt:lpstr>
      <vt:lpstr>ESP32-S3-DEVKITC-1-N16R8 資源</vt:lpstr>
      <vt:lpstr>PlatformIO環境建置</vt:lpstr>
      <vt:lpstr>改接角-LCD</vt:lpstr>
      <vt:lpstr>PowerPoint 簡報</vt:lpstr>
      <vt:lpstr>改接角-光源模組與NSP32</vt:lpstr>
      <vt:lpstr>PowerPoint 簡報</vt:lpstr>
      <vt:lpstr>結論</vt:lpstr>
      <vt:lpstr>ESP32-S3與NSP32 SPI 通信問題  week 12： 5/14~5/21</vt:lpstr>
      <vt:lpstr>ArduinoAdaptor</vt:lpstr>
      <vt:lpstr>EspSoftwareSerial函式庫不支援ESP32-S3</vt:lpstr>
      <vt:lpstr>ESP32-S3與NSP32 SPI 通信問題(續)  week 13： 5/22~5/28</vt:lpstr>
      <vt:lpstr>試ESP32之EspSoftwareSerial</vt:lpstr>
      <vt:lpstr>查詢程式卡在哪</vt:lpstr>
      <vt:lpstr>PowerPoint 簡報</vt:lpstr>
      <vt:lpstr>CH0:ready CH1:reset</vt:lpstr>
      <vt:lpstr>CH0:CLK CH1:CS</vt:lpstr>
      <vt:lpstr>CH0:MOSI CH1:MISO</vt:lpstr>
      <vt:lpstr>ESP32-S3與NSP32 SPI 通信問題(續)  week 14~17： 5/29~6/25</vt:lpstr>
      <vt:lpstr>ESP32 SPI clock</vt:lpstr>
      <vt:lpstr>ESP32S3 SPI clock</vt:lpstr>
      <vt:lpstr>換Arduino mega 2560 R3  week 18： 6/26~7/1</vt:lpstr>
      <vt:lpstr>實體圖  還沒加光源模組</vt:lpstr>
      <vt:lpstr>nsp32接線</vt:lpstr>
      <vt:lpstr>nsp32 SPI通信</vt:lpstr>
      <vt:lpstr>LCD接線</vt:lpstr>
      <vt:lpstr>LCD程式</vt:lpstr>
      <vt:lpstr>和esp32一樣不行 極限10筆</vt:lpstr>
      <vt:lpstr>Mega 連接 SD card  week 19： 7/2~7/8</vt:lpstr>
      <vt:lpstr>使用LCD後面SD卡槽</vt:lpstr>
      <vt:lpstr>使用Sdfat.h函示庫</vt:lpstr>
      <vt:lpstr>合併程式後</vt:lpstr>
      <vt:lpstr>取得資料</vt:lpstr>
      <vt:lpstr>討論</vt:lpstr>
      <vt:lpstr>esp32 連接 SD card  week 20、21： 7/9~7/15</vt:lpstr>
      <vt:lpstr>換回esp32-s</vt:lpstr>
      <vt:lpstr>PowerPoint 簡報</vt:lpstr>
      <vt:lpstr>光源模組</vt:lpstr>
      <vt:lpstr>改nsp32 inergration time 沒有SD卡情況</vt:lpstr>
      <vt:lpstr>使用SD.h函示庫</vt:lpstr>
      <vt:lpstr>SD模組</vt:lpstr>
      <vt:lpstr>SD連接esp32s</vt:lpstr>
      <vt:lpstr>SD卡資訊</vt:lpstr>
      <vt:lpstr>PowerPoint 簡報</vt:lpstr>
      <vt:lpstr>SD卡 實測前置參數</vt:lpstr>
      <vt:lpstr>SD卡 量測時間 (201筆)</vt:lpstr>
      <vt:lpstr>Demo</vt:lpstr>
      <vt:lpstr>SD card 實驗 與 PCB layout  week 21、22： 7/16~7/30</vt:lpstr>
      <vt:lpstr>SD card *4</vt:lpstr>
      <vt:lpstr>PowerPoint 簡報</vt:lpstr>
      <vt:lpstr>EasyEDA layout</vt:lpstr>
      <vt:lpstr>SD卡電路</vt:lpstr>
      <vt:lpstr>PowerPoint 簡報</vt:lpstr>
      <vt:lpstr>PowerPoint 簡報</vt:lpstr>
      <vt:lpstr>外殼設計 3D列印  week 23-26： 7/31~8/27</vt:lpstr>
      <vt:lpstr>設計流程</vt:lpstr>
      <vt:lpstr>上蓋：   上面有四個孔使用2.5mm螺絲鎖並使用螺帽，兩邊兩個小孔是SD卡與電源插孔，最大個孔為測量洞，旁邊擋板為可拆式</vt:lpstr>
      <vt:lpstr>底座：   四個柱子可以放主電路版，柱子上有孔可以用螺絲把板子鎖住，方形的檯面可以放置鏡頭與光源模組</vt:lpstr>
      <vt:lpstr>外殼設計 3D列印 更  week 27： 8/28~9/3</vt:lpstr>
      <vt:lpstr>上蓋調整：   做一個小斜坡，並將光源模組的邊邊墊高</vt:lpstr>
      <vt:lpstr>底座調整：   將方形的檯面墊高，多增加一個更大的檯面可以鎖光源模組</vt:lpstr>
      <vt:lpstr>新增光源模組的蓋子：   當電路板擺好，光源模組就位，就可以放在上面，四個凸點可以方便定位，注意擺放方向</vt:lpstr>
      <vt:lpstr>PowerPoint 簡報</vt:lpstr>
      <vt:lpstr>沒有正規化&amp;小數點後10位  → 速度約每秒10筆(沒什麼改變)</vt:lpstr>
      <vt:lpstr>nsp32需求數量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進度</dc:title>
  <dc:creator>王凱鋒</dc:creator>
  <cp:lastModifiedBy>王凱鋒</cp:lastModifiedBy>
  <cp:revision>116</cp:revision>
  <dcterms:created xsi:type="dcterms:W3CDTF">2024-03-05T13:11:14Z</dcterms:created>
  <dcterms:modified xsi:type="dcterms:W3CDTF">2024-11-19T14:58:45Z</dcterms:modified>
</cp:coreProperties>
</file>