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70" r:id="rId5"/>
    <p:sldId id="282" r:id="rId6"/>
    <p:sldId id="260" r:id="rId7"/>
    <p:sldId id="271" r:id="rId8"/>
    <p:sldId id="274" r:id="rId9"/>
    <p:sldId id="275" r:id="rId10"/>
    <p:sldId id="276" r:id="rId11"/>
    <p:sldId id="291" r:id="rId12"/>
    <p:sldId id="283" r:id="rId13"/>
    <p:sldId id="284" r:id="rId14"/>
    <p:sldId id="286" r:id="rId15"/>
    <p:sldId id="287" r:id="rId16"/>
    <p:sldId id="289" r:id="rId17"/>
    <p:sldId id="292" r:id="rId18"/>
    <p:sldId id="288" r:id="rId19"/>
    <p:sldId id="273"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a:srgbClr val="FFFFFF"/>
    <a:srgbClr val="303030"/>
    <a:srgbClr val="4472C4"/>
    <a:srgbClr val="FAD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A315C-2CF2-4F9D-89C8-E13D9E8AD645}" type="datetimeFigureOut">
              <a:rPr lang="zh-TW" altLang="en-US" smtClean="0"/>
              <a:t>2024/11/19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4F510-6D8A-4D82-ADAF-1B43BAE23126}" type="slidenum">
              <a:rPr lang="zh-TW" altLang="en-US" smtClean="0"/>
              <a:t>‹#›</a:t>
            </a:fld>
            <a:endParaRPr lang="zh-TW" altLang="en-US"/>
          </a:p>
        </p:txBody>
      </p:sp>
    </p:spTree>
    <p:extLst>
      <p:ext uri="{BB962C8B-B14F-4D97-AF65-F5344CB8AC3E}">
        <p14:creationId xmlns:p14="http://schemas.microsoft.com/office/powerpoint/2010/main" val="56670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a:t>
            </a:fld>
            <a:endParaRPr lang="zh-TW" altLang="en-US"/>
          </a:p>
        </p:txBody>
      </p:sp>
    </p:spTree>
    <p:extLst>
      <p:ext uri="{BB962C8B-B14F-4D97-AF65-F5344CB8AC3E}">
        <p14:creationId xmlns:p14="http://schemas.microsoft.com/office/powerpoint/2010/main" val="194097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6</a:t>
            </a:fld>
            <a:endParaRPr lang="zh-TW" altLang="en-US"/>
          </a:p>
        </p:txBody>
      </p:sp>
    </p:spTree>
    <p:extLst>
      <p:ext uri="{BB962C8B-B14F-4D97-AF65-F5344CB8AC3E}">
        <p14:creationId xmlns:p14="http://schemas.microsoft.com/office/powerpoint/2010/main" val="185680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00" dirty="0">
                <a:effectLst/>
                <a:latin typeface="Times New Roman" panose="02020603050405020304" pitchFamily="18" charset="0"/>
                <a:ea typeface="標楷體" panose="03000509000000000000" pitchFamily="65" charset="-120"/>
                <a:cs typeface="Times New Roman" panose="02020603050405020304" pitchFamily="18" charset="0"/>
              </a:rPr>
              <a:t>因此在數據收集與分析、深度學習演算法以及模型架構方面仍有需要調整與加強。</a:t>
            </a:r>
            <a:endParaRPr lang="zh-TW" altLang="en-US" dirty="0"/>
          </a:p>
        </p:txBody>
      </p:sp>
      <p:sp>
        <p:nvSpPr>
          <p:cNvPr id="4" name="投影片編號版面配置區 3"/>
          <p:cNvSpPr>
            <a:spLocks noGrp="1"/>
          </p:cNvSpPr>
          <p:nvPr>
            <p:ph type="sldNum" sz="quarter" idx="5"/>
          </p:nvPr>
        </p:nvSpPr>
        <p:spPr/>
        <p:txBody>
          <a:bodyPr/>
          <a:lstStyle/>
          <a:p>
            <a:fld id="{E524F510-6D8A-4D82-ADAF-1B43BAE23126}" type="slidenum">
              <a:rPr lang="zh-TW" altLang="en-US" smtClean="0"/>
              <a:t>19</a:t>
            </a:fld>
            <a:endParaRPr lang="zh-TW" altLang="en-US"/>
          </a:p>
        </p:txBody>
      </p:sp>
    </p:spTree>
    <p:extLst>
      <p:ext uri="{BB962C8B-B14F-4D97-AF65-F5344CB8AC3E}">
        <p14:creationId xmlns:p14="http://schemas.microsoft.com/office/powerpoint/2010/main" val="396502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13CA41FE-9AB6-4360-8743-140594260CC4}" type="slidenum">
              <a:rPr lang="zh-TW" altLang="en-US" smtClean="0"/>
              <a:t>20</a:t>
            </a:fld>
            <a:endParaRPr lang="zh-TW" altLang="en-US"/>
          </a:p>
        </p:txBody>
      </p:sp>
    </p:spTree>
    <p:extLst>
      <p:ext uri="{BB962C8B-B14F-4D97-AF65-F5344CB8AC3E}">
        <p14:creationId xmlns:p14="http://schemas.microsoft.com/office/powerpoint/2010/main" val="47098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6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9798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84017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23757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684C0DF-CDD8-4110-A5C8-B52AE6F2C8CA}"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53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235627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69926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7680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150868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76AC89-76FF-40D5-93D3-9446C9A749FF}" type="datetimeFigureOut">
              <a:rPr lang="zh-TW" altLang="en-US" smtClean="0"/>
              <a:t>2024/11/19</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32660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D76AC89-76FF-40D5-93D3-9446C9A749FF}" type="datetimeFigureOut">
              <a:rPr lang="zh-TW" altLang="en-US" smtClean="0"/>
              <a:t>2024/11/19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684C0DF-CDD8-4110-A5C8-B52AE6F2C8CA}" type="slidenum">
              <a:rPr lang="zh-TW" altLang="en-US" smtClean="0"/>
              <a:t>‹#›</a:t>
            </a:fld>
            <a:endParaRPr lang="zh-TW" altLang="en-US"/>
          </a:p>
        </p:txBody>
      </p:sp>
    </p:spTree>
    <p:extLst>
      <p:ext uri="{BB962C8B-B14F-4D97-AF65-F5344CB8AC3E}">
        <p14:creationId xmlns:p14="http://schemas.microsoft.com/office/powerpoint/2010/main" val="30466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76AC89-76FF-40D5-93D3-9446C9A749FF}" type="datetimeFigureOut">
              <a:rPr lang="zh-TW" altLang="en-US" smtClean="0"/>
              <a:t>2024/11/19</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84C0DF-CDD8-4110-A5C8-B52AE6F2C8CA}"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467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500;p1">
            <a:extLst>
              <a:ext uri="{FF2B5EF4-FFF2-40B4-BE49-F238E27FC236}">
                <a16:creationId xmlns:a16="http://schemas.microsoft.com/office/drawing/2014/main" id="{D2167601-E9E0-8A4C-5A5C-3FD7211AD5D3}"/>
              </a:ext>
            </a:extLst>
          </p:cNvPr>
          <p:cNvGrpSpPr/>
          <p:nvPr/>
        </p:nvGrpSpPr>
        <p:grpSpPr>
          <a:xfrm>
            <a:off x="6194909" y="4978400"/>
            <a:ext cx="5156582" cy="1257571"/>
            <a:chOff x="3876684" y="5019860"/>
            <a:chExt cx="4230670" cy="1372232"/>
          </a:xfrm>
        </p:grpSpPr>
        <p:sp>
          <p:nvSpPr>
            <p:cNvPr id="9" name="Google Shape;501;p1">
              <a:extLst>
                <a:ext uri="{FF2B5EF4-FFF2-40B4-BE49-F238E27FC236}">
                  <a16:creationId xmlns:a16="http://schemas.microsoft.com/office/drawing/2014/main" id="{41139A73-79DE-4D50-210F-8536E2456CD1}"/>
                </a:ext>
              </a:extLst>
            </p:cNvPr>
            <p:cNvSpPr/>
            <p:nvPr/>
          </p:nvSpPr>
          <p:spPr>
            <a:xfrm>
              <a:off x="5314957" y="5489391"/>
              <a:ext cx="222818" cy="414281"/>
            </a:xfrm>
            <a:prstGeom prst="rect">
              <a:avLst/>
            </a:prstGeom>
            <a:noFill/>
            <a:ln>
              <a:noFill/>
            </a:ln>
          </p:spPr>
          <p:txBody>
            <a:bodyPr spcFirstLastPara="1" wrap="square" lIns="0" tIns="0" rIns="0" bIns="0" anchor="ctr" anchorCtr="0">
              <a:spAutoFit/>
            </a:bodyPr>
            <a:lstStyle/>
            <a:p>
              <a:pPr marL="0" marR="0" lvl="0" indent="0" algn="ctr" rtl="0">
                <a:lnSpc>
                  <a:spcPct val="185000"/>
                </a:lnSpc>
                <a:spcBef>
                  <a:spcPts val="0"/>
                </a:spcBef>
                <a:spcAft>
                  <a:spcPts val="0"/>
                </a:spcAft>
                <a:buNone/>
              </a:pPr>
              <a:r>
                <a:rPr lang="zh-TW" sz="2000" b="1">
                  <a:solidFill>
                    <a:srgbClr val="7F7F7F"/>
                  </a:solidFill>
                  <a:latin typeface="Lato Black"/>
                  <a:ea typeface="Lato Black"/>
                  <a:cs typeface="Lato Black"/>
                  <a:sym typeface="Lato Black"/>
                </a:rPr>
                <a:t>X</a:t>
              </a:r>
              <a:endParaRPr sz="2000" b="1">
                <a:solidFill>
                  <a:srgbClr val="7F7F7F"/>
                </a:solidFill>
                <a:latin typeface="Lato Black"/>
                <a:ea typeface="Lato Black"/>
                <a:cs typeface="Lato Black"/>
                <a:sym typeface="Lato Black"/>
              </a:endParaRPr>
            </a:p>
          </p:txBody>
        </p:sp>
        <p:pic>
          <p:nvPicPr>
            <p:cNvPr id="10" name="Google Shape;502;p1">
              <a:extLst>
                <a:ext uri="{FF2B5EF4-FFF2-40B4-BE49-F238E27FC236}">
                  <a16:creationId xmlns:a16="http://schemas.microsoft.com/office/drawing/2014/main" id="{CC44E2A6-7772-F4A9-3D35-028331E6F21C}"/>
                </a:ext>
              </a:extLst>
            </p:cNvPr>
            <p:cNvPicPr preferRelativeResize="0"/>
            <p:nvPr/>
          </p:nvPicPr>
          <p:blipFill rotWithShape="1">
            <a:blip r:embed="rId3">
              <a:alphaModFix/>
            </a:blip>
            <a:srcRect/>
            <a:stretch/>
          </p:blipFill>
          <p:spPr>
            <a:xfrm>
              <a:off x="3876684" y="5231487"/>
              <a:ext cx="1211051" cy="930087"/>
            </a:xfrm>
            <a:prstGeom prst="rect">
              <a:avLst/>
            </a:prstGeom>
            <a:noFill/>
            <a:ln>
              <a:noFill/>
            </a:ln>
          </p:spPr>
        </p:pic>
        <p:pic>
          <p:nvPicPr>
            <p:cNvPr id="11" name="Google Shape;503;p1">
              <a:extLst>
                <a:ext uri="{FF2B5EF4-FFF2-40B4-BE49-F238E27FC236}">
                  <a16:creationId xmlns:a16="http://schemas.microsoft.com/office/drawing/2014/main" id="{E5EF709F-4C5D-51D1-28E7-7613AFE01432}"/>
                </a:ext>
              </a:extLst>
            </p:cNvPr>
            <p:cNvPicPr preferRelativeResize="0"/>
            <p:nvPr/>
          </p:nvPicPr>
          <p:blipFill rotWithShape="1">
            <a:blip r:embed="rId4">
              <a:alphaModFix/>
            </a:blip>
            <a:srcRect/>
            <a:stretch/>
          </p:blipFill>
          <p:spPr>
            <a:xfrm>
              <a:off x="5719497" y="5019860"/>
              <a:ext cx="2206135" cy="857941"/>
            </a:xfrm>
            <a:prstGeom prst="rect">
              <a:avLst/>
            </a:prstGeom>
            <a:noFill/>
            <a:ln>
              <a:noFill/>
            </a:ln>
          </p:spPr>
        </p:pic>
        <p:pic>
          <p:nvPicPr>
            <p:cNvPr id="12" name="Google Shape;504;p1">
              <a:extLst>
                <a:ext uri="{FF2B5EF4-FFF2-40B4-BE49-F238E27FC236}">
                  <a16:creationId xmlns:a16="http://schemas.microsoft.com/office/drawing/2014/main" id="{02DB8CC5-385A-64FD-A732-8EA4079BC2D6}"/>
                </a:ext>
              </a:extLst>
            </p:cNvPr>
            <p:cNvPicPr preferRelativeResize="0"/>
            <p:nvPr/>
          </p:nvPicPr>
          <p:blipFill rotWithShape="1">
            <a:blip r:embed="rId5">
              <a:alphaModFix/>
            </a:blip>
            <a:srcRect/>
            <a:stretch/>
          </p:blipFill>
          <p:spPr>
            <a:xfrm>
              <a:off x="5798771" y="5877996"/>
              <a:ext cx="2308583" cy="514096"/>
            </a:xfrm>
            <a:prstGeom prst="rect">
              <a:avLst/>
            </a:prstGeom>
            <a:noFill/>
            <a:ln>
              <a:noFill/>
            </a:ln>
          </p:spPr>
        </p:pic>
      </p:grpSp>
      <p:sp>
        <p:nvSpPr>
          <p:cNvPr id="2" name="標題 1">
            <a:extLst>
              <a:ext uri="{FF2B5EF4-FFF2-40B4-BE49-F238E27FC236}">
                <a16:creationId xmlns:a16="http://schemas.microsoft.com/office/drawing/2014/main" id="{0E7C3495-E103-F6C8-8D86-84E2F7B8D857}"/>
              </a:ext>
            </a:extLst>
          </p:cNvPr>
          <p:cNvSpPr>
            <a:spLocks noGrp="1"/>
          </p:cNvSpPr>
          <p:nvPr>
            <p:ph type="ctrTitle"/>
          </p:nvPr>
        </p:nvSpPr>
        <p:spPr>
          <a:xfrm>
            <a:off x="1824182" y="644236"/>
            <a:ext cx="8543636" cy="2387600"/>
          </a:xfrm>
        </p:spPr>
        <p:txBody>
          <a:bodyPr>
            <a:normAutofit/>
          </a:bodyPr>
          <a:lstStyle/>
          <a:p>
            <a:r>
              <a:rPr lang="zh-TW" altLang="en-US" sz="4800" b="1" dirty="0">
                <a:latin typeface="標楷體" panose="03000509000000000000" pitchFamily="65" charset="-120"/>
                <a:ea typeface="標楷體" panose="03000509000000000000" pitchFamily="65" charset="-120"/>
              </a:rPr>
              <a:t>非侵入式血液資訊量測應用於穿戴式裝置之研究</a:t>
            </a:r>
          </a:p>
        </p:txBody>
      </p:sp>
      <p:sp>
        <p:nvSpPr>
          <p:cNvPr id="3" name="副標題 2">
            <a:extLst>
              <a:ext uri="{FF2B5EF4-FFF2-40B4-BE49-F238E27FC236}">
                <a16:creationId xmlns:a16="http://schemas.microsoft.com/office/drawing/2014/main" id="{0063387D-6EBC-D2DF-D4AB-C3A864E1E147}"/>
              </a:ext>
            </a:extLst>
          </p:cNvPr>
          <p:cNvSpPr>
            <a:spLocks noGrp="1"/>
          </p:cNvSpPr>
          <p:nvPr>
            <p:ph type="subTitle" idx="1"/>
          </p:nvPr>
        </p:nvSpPr>
        <p:spPr>
          <a:xfrm>
            <a:off x="1441160" y="4667946"/>
            <a:ext cx="10048876" cy="517381"/>
          </a:xfrm>
        </p:spPr>
        <p:txBody>
          <a:bodyPr>
            <a:normAutofit fontScale="92500"/>
          </a:bodyPr>
          <a:lstStyle/>
          <a:p>
            <a:r>
              <a:rPr lang="zh-TW" altLang="en-US" sz="2000" dirty="0">
                <a:solidFill>
                  <a:schemeClr val="tx1"/>
                </a:solidFill>
                <a:latin typeface="標楷體" panose="03000509000000000000" pitchFamily="65" charset="-120"/>
                <a:ea typeface="標楷體" panose="03000509000000000000" pitchFamily="65" charset="-120"/>
              </a:rPr>
              <a:t>合作</a:t>
            </a:r>
            <a:r>
              <a:rPr lang="zh-TW" altLang="en-US" sz="2200" dirty="0">
                <a:solidFill>
                  <a:schemeClr val="tx1"/>
                </a:solidFill>
                <a:latin typeface="標楷體" panose="03000509000000000000" pitchFamily="65" charset="-120"/>
                <a:ea typeface="標楷體" panose="03000509000000000000" pitchFamily="65" charset="-120"/>
              </a:rPr>
              <a:t>單位</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國立臺北科技大學、臺北醫學大學、衛生福利部雙和醫院、新國民醫院</a:t>
            </a:r>
            <a:endParaRPr lang="en-US" altLang="zh-TW" sz="2000" dirty="0">
              <a:solidFill>
                <a:schemeClr val="tx1"/>
              </a:solidFill>
              <a:latin typeface="標楷體" panose="03000509000000000000" pitchFamily="65" charset="-120"/>
              <a:ea typeface="標楷體" panose="03000509000000000000" pitchFamily="65" charset="-120"/>
            </a:endParaRPr>
          </a:p>
        </p:txBody>
      </p:sp>
      <p:sp>
        <p:nvSpPr>
          <p:cNvPr id="8" name="文字方塊 7">
            <a:extLst>
              <a:ext uri="{FF2B5EF4-FFF2-40B4-BE49-F238E27FC236}">
                <a16:creationId xmlns:a16="http://schemas.microsoft.com/office/drawing/2014/main" id="{2D4B400A-BB14-DA39-C09D-4BA55BE03B26}"/>
              </a:ext>
            </a:extLst>
          </p:cNvPr>
          <p:cNvSpPr txBox="1"/>
          <p:nvPr/>
        </p:nvSpPr>
        <p:spPr>
          <a:xfrm>
            <a:off x="2540866" y="3752141"/>
            <a:ext cx="7110268" cy="461665"/>
          </a:xfrm>
          <a:prstGeom prst="rect">
            <a:avLst/>
          </a:prstGeom>
          <a:noFill/>
        </p:spPr>
        <p:txBody>
          <a:bodyPr wrap="square">
            <a:spAutoFit/>
          </a:bodyPr>
          <a:lstStyle/>
          <a:p>
            <a:r>
              <a:rPr lang="en-US" altLang="zh-TW" sz="24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Presenter</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國立臺北科技大學電機工程系 </a:t>
            </a:r>
            <a:r>
              <a:rPr lang="zh-TW" altLang="en-US" sz="2400" dirty="0">
                <a:solidFill>
                  <a:srgbClr val="000000"/>
                </a:solidFill>
                <a:latin typeface="標楷體" panose="03000509000000000000" pitchFamily="65" charset="-120"/>
                <a:ea typeface="標楷體" panose="03000509000000000000" pitchFamily="65" charset="-120"/>
              </a:rPr>
              <a:t>張芮綺</a:t>
            </a:r>
            <a:endParaRPr lang="zh-TW" altLang="en-US" sz="2400" dirty="0"/>
          </a:p>
        </p:txBody>
      </p:sp>
      <p:sp>
        <p:nvSpPr>
          <p:cNvPr id="5" name="文字方塊 4">
            <a:extLst>
              <a:ext uri="{FF2B5EF4-FFF2-40B4-BE49-F238E27FC236}">
                <a16:creationId xmlns:a16="http://schemas.microsoft.com/office/drawing/2014/main" id="{DE5506EF-CF60-0154-5F7F-C36C90EA8F1E}"/>
              </a:ext>
            </a:extLst>
          </p:cNvPr>
          <p:cNvSpPr txBox="1"/>
          <p:nvPr/>
        </p:nvSpPr>
        <p:spPr>
          <a:xfrm>
            <a:off x="1348797" y="4325492"/>
            <a:ext cx="7836766" cy="400110"/>
          </a:xfrm>
          <a:prstGeom prst="rect">
            <a:avLst/>
          </a:prstGeom>
          <a:noFill/>
        </p:spPr>
        <p:txBody>
          <a:bodyPr wrap="square">
            <a:spAutoFit/>
          </a:bodyPr>
          <a:lstStyle/>
          <a:p>
            <a:pPr algn="ctr" rtl="0" fontAlgn="base"/>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作者</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鍾季甫</a:t>
            </a:r>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、張正春、</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盧柏文、張書愷</a:t>
            </a:r>
            <a:r>
              <a:rPr lang="zh-TW"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張翔峻、許永和、鄒居霖</a:t>
            </a:r>
          </a:p>
        </p:txBody>
      </p:sp>
      <p:sp>
        <p:nvSpPr>
          <p:cNvPr id="4" name="文字方塊 3">
            <a:extLst>
              <a:ext uri="{FF2B5EF4-FFF2-40B4-BE49-F238E27FC236}">
                <a16:creationId xmlns:a16="http://schemas.microsoft.com/office/drawing/2014/main" id="{BA77F22D-2FDB-4E39-78EF-C86A15D6F99F}"/>
              </a:ext>
            </a:extLst>
          </p:cNvPr>
          <p:cNvSpPr txBox="1"/>
          <p:nvPr/>
        </p:nvSpPr>
        <p:spPr>
          <a:xfrm>
            <a:off x="260350" y="206530"/>
            <a:ext cx="10534650" cy="830997"/>
          </a:xfrm>
          <a:prstGeom prst="rect">
            <a:avLst/>
          </a:prstGeom>
          <a:noFill/>
        </p:spPr>
        <p:txBody>
          <a:bodyPr wrap="square" rtlCol="0">
            <a:spAutoFit/>
          </a:bodyPr>
          <a:lstStyle/>
          <a:p>
            <a:r>
              <a:rPr lang="en-US" altLang="zh-TW" sz="2400" dirty="0">
                <a:latin typeface="標楷體" panose="03000509000000000000" pitchFamily="65" charset="-120"/>
                <a:ea typeface="標楷體" panose="03000509000000000000" pitchFamily="65" charset="-120"/>
              </a:rPr>
              <a:t>2024</a:t>
            </a:r>
            <a:r>
              <a:rPr lang="zh-TW" altLang="en-US" sz="2400" dirty="0">
                <a:latin typeface="標楷體" panose="03000509000000000000" pitchFamily="65" charset="-120"/>
                <a:ea typeface="標楷體" panose="03000509000000000000" pitchFamily="65" charset="-120"/>
              </a:rPr>
              <a:t>民生電子國際研討會</a:t>
            </a:r>
            <a:endParaRPr lang="en-US" altLang="zh-TW"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2024 International Workshop on Consumer Electronics</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7382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6" name="文字方塊 5">
            <a:extLst>
              <a:ext uri="{FF2B5EF4-FFF2-40B4-BE49-F238E27FC236}">
                <a16:creationId xmlns:a16="http://schemas.microsoft.com/office/drawing/2014/main" id="{930924A5-3C1B-A9E1-E4AB-3DDDEAD89136}"/>
              </a:ext>
            </a:extLst>
          </p:cNvPr>
          <p:cNvSpPr txBox="1"/>
          <p:nvPr/>
        </p:nvSpPr>
        <p:spPr>
          <a:xfrm>
            <a:off x="809463" y="2642099"/>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實驗數據分析及標記</a:t>
            </a:r>
          </a:p>
        </p:txBody>
      </p:sp>
      <p:grpSp>
        <p:nvGrpSpPr>
          <p:cNvPr id="10" name="群組 9">
            <a:extLst>
              <a:ext uri="{FF2B5EF4-FFF2-40B4-BE49-F238E27FC236}">
                <a16:creationId xmlns:a16="http://schemas.microsoft.com/office/drawing/2014/main" id="{7EB6B321-F63E-0C2C-37EA-992F555ED19A}"/>
              </a:ext>
            </a:extLst>
          </p:cNvPr>
          <p:cNvGrpSpPr/>
          <p:nvPr/>
        </p:nvGrpSpPr>
        <p:grpSpPr>
          <a:xfrm>
            <a:off x="737133" y="3777301"/>
            <a:ext cx="5358867" cy="1579764"/>
            <a:chOff x="80529" y="2887742"/>
            <a:chExt cx="6646142" cy="1567220"/>
          </a:xfrm>
        </p:grpSpPr>
        <p:sp>
          <p:nvSpPr>
            <p:cNvPr id="11" name="矩形: 圓角 10">
              <a:extLst>
                <a:ext uri="{FF2B5EF4-FFF2-40B4-BE49-F238E27FC236}">
                  <a16:creationId xmlns:a16="http://schemas.microsoft.com/office/drawing/2014/main" id="{E5A9695D-2928-2A72-D887-573AF5212D13}"/>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CA875188-FC3C-2BAD-D127-7140375A8D7F}"/>
                </a:ext>
              </a:extLst>
            </p:cNvPr>
            <p:cNvSpPr txBox="1"/>
            <p:nvPr/>
          </p:nvSpPr>
          <p:spPr>
            <a:xfrm>
              <a:off x="80529" y="2926257"/>
              <a:ext cx="6646142" cy="1528705"/>
            </a:xfrm>
            <a:prstGeom prst="rect">
              <a:avLst/>
            </a:prstGeom>
            <a:noFill/>
          </p:spPr>
          <p:txBody>
            <a:bodyPr wrap="square">
              <a:spAutoFit/>
            </a:bodyPr>
            <a:lstStyle/>
            <a:p>
              <a:pPr algn="just"/>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本研究利用</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抽血</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報告中血糖值之結果值和參考值進行資料標記</a:t>
              </a:r>
              <a:r>
                <a:rPr lang="zh-TW" altLang="en-US" dirty="0">
                  <a:latin typeface="標楷體" panose="03000509000000000000" pitchFamily="65" charset="-120"/>
                  <a:ea typeface="標楷體" panose="03000509000000000000" pitchFamily="65" charset="-120"/>
                </a:rPr>
                <a:t>，若數值</a:t>
              </a:r>
              <a:r>
                <a:rPr lang="zh-TW" altLang="en-US" b="1" dirty="0">
                  <a:solidFill>
                    <a:srgbClr val="FF0000"/>
                  </a:solidFill>
                  <a:latin typeface="標楷體" panose="03000509000000000000" pitchFamily="65" charset="-120"/>
                  <a:ea typeface="標楷體" panose="03000509000000000000" pitchFamily="65" charset="-120"/>
                </a:rPr>
                <a:t>落於參考值區間</a:t>
              </a:r>
              <a:r>
                <a:rPr lang="zh-TW" altLang="en-US" dirty="0">
                  <a:latin typeface="標楷體" panose="03000509000000000000" pitchFamily="65" charset="-120"/>
                  <a:ea typeface="標楷體" panose="03000509000000000000" pitchFamily="65" charset="-120"/>
                </a:rPr>
                <a:t>，將其標註為「</a:t>
              </a:r>
              <a:r>
                <a:rPr lang="zh-TW" altLang="en-US" b="1" dirty="0">
                  <a:solidFill>
                    <a:srgbClr val="FF0000"/>
                  </a:solidFill>
                  <a:latin typeface="標楷體" panose="03000509000000000000" pitchFamily="65" charset="-120"/>
                  <a:ea typeface="標楷體" panose="03000509000000000000" pitchFamily="65" charset="-120"/>
                </a:rPr>
                <a:t>正常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，反之若</a:t>
              </a:r>
              <a:r>
                <a:rPr lang="zh-TW" altLang="en-US" b="1" dirty="0">
                  <a:solidFill>
                    <a:srgbClr val="FF0000"/>
                  </a:solidFill>
                  <a:latin typeface="標楷體" panose="03000509000000000000" pitchFamily="65" charset="-120"/>
                  <a:ea typeface="標楷體" panose="03000509000000000000" pitchFamily="65" charset="-120"/>
                </a:rPr>
                <a:t>大於或小於參考值之區間</a:t>
              </a:r>
              <a:r>
                <a:rPr lang="zh-TW" altLang="en-US" dirty="0">
                  <a:latin typeface="標楷體" panose="03000509000000000000" pitchFamily="65" charset="-120"/>
                  <a:ea typeface="標楷體" panose="03000509000000000000" pitchFamily="65" charset="-120"/>
                </a:rPr>
                <a:t>則標註為「</a:t>
              </a:r>
              <a:r>
                <a:rPr lang="zh-TW" altLang="en-US" b="1" dirty="0">
                  <a:solidFill>
                    <a:srgbClr val="FF0000"/>
                  </a:solidFill>
                  <a:latin typeface="標楷體" panose="03000509000000000000" pitchFamily="65" charset="-120"/>
                  <a:ea typeface="標楷體" panose="03000509000000000000" pitchFamily="65" charset="-120"/>
                </a:rPr>
                <a:t>不正常</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5" name="群組 4">
            <a:extLst>
              <a:ext uri="{FF2B5EF4-FFF2-40B4-BE49-F238E27FC236}">
                <a16:creationId xmlns:a16="http://schemas.microsoft.com/office/drawing/2014/main" id="{52034659-A798-1261-C268-49E869366FBE}"/>
              </a:ext>
            </a:extLst>
          </p:cNvPr>
          <p:cNvGrpSpPr/>
          <p:nvPr/>
        </p:nvGrpSpPr>
        <p:grpSpPr>
          <a:xfrm>
            <a:off x="5956454" y="2365223"/>
            <a:ext cx="5426083" cy="755074"/>
            <a:chOff x="80529" y="2887742"/>
            <a:chExt cx="6646142" cy="1277355"/>
          </a:xfrm>
        </p:grpSpPr>
        <p:sp>
          <p:nvSpPr>
            <p:cNvPr id="8" name="矩形: 圓角 7">
              <a:extLst>
                <a:ext uri="{FF2B5EF4-FFF2-40B4-BE49-F238E27FC236}">
                  <a16:creationId xmlns:a16="http://schemas.microsoft.com/office/drawing/2014/main" id="{1530DAE8-0274-2DDC-7E55-4B5BB3F7EED8}"/>
                </a:ext>
              </a:extLst>
            </p:cNvPr>
            <p:cNvSpPr/>
            <p:nvPr/>
          </p:nvSpPr>
          <p:spPr>
            <a:xfrm>
              <a:off x="80529" y="2887742"/>
              <a:ext cx="6593321" cy="1277355"/>
            </a:xfrm>
            <a:prstGeom prst="roundRect">
              <a:avLst/>
            </a:prstGeom>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B128F91F-CEA1-C754-EE62-EB2F16990D8B}"/>
                </a:ext>
              </a:extLst>
            </p:cNvPr>
            <p:cNvSpPr txBox="1"/>
            <p:nvPr/>
          </p:nvSpPr>
          <p:spPr>
            <a:xfrm>
              <a:off x="80529" y="2926257"/>
              <a:ext cx="6646142" cy="1093395"/>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rPr>
                <a:t>實驗數據是從醫院收集的，包括準備洗腎的患者和消化內科的患者。</a:t>
              </a:r>
            </a:p>
          </p:txBody>
        </p:sp>
      </p:grpSp>
      <p:pic>
        <p:nvPicPr>
          <p:cNvPr id="13" name="圖片 12" descr="一張含有 文字, 功能表, 筆記本, 文件 的圖片&#10;&#10;自動產生的描述">
            <a:extLst>
              <a:ext uri="{FF2B5EF4-FFF2-40B4-BE49-F238E27FC236}">
                <a16:creationId xmlns:a16="http://schemas.microsoft.com/office/drawing/2014/main" id="{1DB5CC80-A541-4245-99D7-0C1FA4B4DAD3}"/>
              </a:ext>
            </a:extLst>
          </p:cNvPr>
          <p:cNvPicPr/>
          <p:nvPr/>
        </p:nvPicPr>
        <p:blipFill>
          <a:blip r:embed="rId2"/>
          <a:stretch>
            <a:fillRect/>
          </a:stretch>
        </p:blipFill>
        <p:spPr>
          <a:xfrm>
            <a:off x="6536332" y="3532543"/>
            <a:ext cx="3432661" cy="2449326"/>
          </a:xfrm>
          <a:prstGeom prst="rect">
            <a:avLst/>
          </a:prstGeom>
        </p:spPr>
      </p:pic>
    </p:spTree>
    <p:extLst>
      <p:ext uri="{BB962C8B-B14F-4D97-AF65-F5344CB8AC3E}">
        <p14:creationId xmlns:p14="http://schemas.microsoft.com/office/powerpoint/2010/main" val="1974646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6" name="文字方塊 5">
            <a:extLst>
              <a:ext uri="{FF2B5EF4-FFF2-40B4-BE49-F238E27FC236}">
                <a16:creationId xmlns:a16="http://schemas.microsoft.com/office/drawing/2014/main" id="{930924A5-3C1B-A9E1-E4AB-3DDDEAD89136}"/>
              </a:ext>
            </a:extLst>
          </p:cNvPr>
          <p:cNvSpPr txBox="1"/>
          <p:nvPr/>
        </p:nvSpPr>
        <p:spPr>
          <a:xfrm>
            <a:off x="809463" y="2642099"/>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血糖項目人次分布表</a:t>
            </a:r>
          </a:p>
        </p:txBody>
      </p:sp>
      <p:grpSp>
        <p:nvGrpSpPr>
          <p:cNvPr id="10" name="群組 9">
            <a:extLst>
              <a:ext uri="{FF2B5EF4-FFF2-40B4-BE49-F238E27FC236}">
                <a16:creationId xmlns:a16="http://schemas.microsoft.com/office/drawing/2014/main" id="{7EB6B321-F63E-0C2C-37EA-992F555ED19A}"/>
              </a:ext>
            </a:extLst>
          </p:cNvPr>
          <p:cNvGrpSpPr/>
          <p:nvPr/>
        </p:nvGrpSpPr>
        <p:grpSpPr>
          <a:xfrm>
            <a:off x="654703" y="3754237"/>
            <a:ext cx="5358867" cy="710188"/>
            <a:chOff x="80529" y="2887742"/>
            <a:chExt cx="6646142" cy="1277355"/>
          </a:xfrm>
        </p:grpSpPr>
        <p:sp>
          <p:nvSpPr>
            <p:cNvPr id="11" name="矩形: 圓角 10">
              <a:extLst>
                <a:ext uri="{FF2B5EF4-FFF2-40B4-BE49-F238E27FC236}">
                  <a16:creationId xmlns:a16="http://schemas.microsoft.com/office/drawing/2014/main" id="{E5A9695D-2928-2A72-D887-573AF5212D13}"/>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 name="文字方塊 11">
              <a:extLst>
                <a:ext uri="{FF2B5EF4-FFF2-40B4-BE49-F238E27FC236}">
                  <a16:creationId xmlns:a16="http://schemas.microsoft.com/office/drawing/2014/main" id="{CA875188-FC3C-2BAD-D127-7140375A8D7F}"/>
                </a:ext>
              </a:extLst>
            </p:cNvPr>
            <p:cNvSpPr txBox="1"/>
            <p:nvPr/>
          </p:nvSpPr>
          <p:spPr>
            <a:xfrm>
              <a:off x="80529" y="2926257"/>
              <a:ext cx="6646142" cy="641199"/>
            </a:xfrm>
            <a:prstGeom prst="rect">
              <a:avLst/>
            </a:prstGeom>
            <a:noFill/>
          </p:spPr>
          <p:txBody>
            <a:bodyPr wrap="square">
              <a:spAutoFit/>
            </a:bodyPr>
            <a:lstStyle/>
            <a:p>
              <a:pPr algn="just"/>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依照血糖值的數值範圍偏高閥值</a:t>
              </a:r>
              <a:r>
                <a:rPr lang="en-US" altLang="zh-TW" sz="1800" kern="100" dirty="0">
                  <a:effectLst/>
                  <a:latin typeface="Times New Roman" panose="02020603050405020304" pitchFamily="18" charset="0"/>
                  <a:ea typeface="標楷體" panose="03000509000000000000" pitchFamily="65" charset="-120"/>
                </a:rPr>
                <a:t>100mg/Dl</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與偏低閥值</a:t>
              </a:r>
              <a:r>
                <a:rPr lang="en-US" altLang="zh-TW" sz="1800" kern="100" dirty="0">
                  <a:effectLst/>
                  <a:latin typeface="Times New Roman" panose="02020603050405020304" pitchFamily="18" charset="0"/>
                  <a:ea typeface="標楷體" panose="03000509000000000000" pitchFamily="65" charset="-120"/>
                </a:rPr>
                <a:t>70mg/dL</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分成偏高、正常、和偏低三個類別</a:t>
              </a:r>
              <a:endParaRPr lang="zh-TW" altLang="en-US" dirty="0">
                <a:latin typeface="標楷體" panose="03000509000000000000" pitchFamily="65" charset="-120"/>
                <a:ea typeface="標楷體" panose="03000509000000000000" pitchFamily="65" charset="-120"/>
              </a:endParaRPr>
            </a:p>
          </p:txBody>
        </p:sp>
      </p:grpSp>
      <p:pic>
        <p:nvPicPr>
          <p:cNvPr id="14" name="圖片 13" descr="一張含有 文字, 螢幕擷取畫面, 圖表, 行 的圖片&#10;&#10;自動產生的描述">
            <a:extLst>
              <a:ext uri="{FF2B5EF4-FFF2-40B4-BE49-F238E27FC236}">
                <a16:creationId xmlns:a16="http://schemas.microsoft.com/office/drawing/2014/main" id="{D5BB0E54-0657-447F-BB90-F76B259573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1509" y="2824026"/>
            <a:ext cx="4054101" cy="2570610"/>
          </a:xfrm>
          <a:prstGeom prst="rect">
            <a:avLst/>
          </a:prstGeom>
          <a:noFill/>
          <a:ln>
            <a:noFill/>
          </a:ln>
        </p:spPr>
      </p:pic>
    </p:spTree>
    <p:extLst>
      <p:ext uri="{BB962C8B-B14F-4D97-AF65-F5344CB8AC3E}">
        <p14:creationId xmlns:p14="http://schemas.microsoft.com/office/powerpoint/2010/main" val="4220932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75A9A35-0839-4FB1-8BD5-38394CB8933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B093B687-5156-431A-BBFC-1BE7C0215E9B}"/>
              </a:ext>
            </a:extLst>
          </p:cNvPr>
          <p:cNvGrpSpPr/>
          <p:nvPr/>
        </p:nvGrpSpPr>
        <p:grpSpPr>
          <a:xfrm>
            <a:off x="411110" y="3354317"/>
            <a:ext cx="5358867" cy="2184640"/>
            <a:chOff x="80529" y="2887742"/>
            <a:chExt cx="6646142" cy="1769053"/>
          </a:xfrm>
        </p:grpSpPr>
        <p:sp>
          <p:nvSpPr>
            <p:cNvPr id="9" name="矩形: 圓角 8">
              <a:extLst>
                <a:ext uri="{FF2B5EF4-FFF2-40B4-BE49-F238E27FC236}">
                  <a16:creationId xmlns:a16="http://schemas.microsoft.com/office/drawing/2014/main" id="{5334A318-34D3-4BC7-9C0B-5CE8573EB43A}"/>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413764E-EF34-47E8-ADC3-C5924FFF9700}"/>
                </a:ext>
              </a:extLst>
            </p:cNvPr>
            <p:cNvSpPr txBox="1"/>
            <p:nvPr/>
          </p:nvSpPr>
          <p:spPr>
            <a:xfrm>
              <a:off x="80529" y="2926258"/>
              <a:ext cx="6646142" cy="1730537"/>
            </a:xfrm>
            <a:prstGeom prst="rect">
              <a:avLst/>
            </a:prstGeom>
            <a:noFill/>
          </p:spPr>
          <p:txBody>
            <a:bodyPr wrap="square">
              <a:spAutoFit/>
            </a:bodyPr>
            <a:lstStyle/>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本研究將在醫院進行人體試驗所收集到的光譜資料與抽血報告皆完整建檔儲存於雲端上</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將光譜</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訊號</a:t>
              </a:r>
              <a:r>
                <a:rPr lang="en-US" altLang="zh-TW" sz="1800" kern="100" dirty="0">
                  <a:effectLst/>
                  <a:latin typeface="Times New Roman" panose="02020603050405020304" pitchFamily="18" charset="0"/>
                  <a:ea typeface="標楷體" panose="03000509000000000000" pitchFamily="65" charset="-120"/>
                </a:rPr>
                <a:t>400nm</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到</a:t>
              </a:r>
              <a:r>
                <a:rPr lang="en-US" altLang="zh-TW" sz="1800" kern="100" dirty="0">
                  <a:effectLst/>
                  <a:latin typeface="Times New Roman" panose="02020603050405020304" pitchFamily="18" charset="0"/>
                  <a:ea typeface="標楷體" panose="03000509000000000000" pitchFamily="65" charset="-120"/>
                </a:rPr>
                <a:t>1000nm</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範圍內的波段以每</a:t>
              </a:r>
              <a:r>
                <a:rPr lang="en-US" altLang="zh-TW" sz="1800" kern="100" dirty="0">
                  <a:effectLst/>
                  <a:latin typeface="Times New Roman" panose="02020603050405020304" pitchFamily="18" charset="0"/>
                  <a:ea typeface="標楷體" panose="03000509000000000000" pitchFamily="65" charset="-120"/>
                </a:rPr>
                <a:t>5nm</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為單位進行劃分，總共將會得到</a:t>
              </a:r>
              <a:r>
                <a:rPr lang="en-US" altLang="zh-TW" sz="1800" kern="100" dirty="0">
                  <a:effectLst/>
                  <a:latin typeface="Times New Roman" panose="02020603050405020304" pitchFamily="18" charset="0"/>
                  <a:ea typeface="標楷體" panose="03000509000000000000" pitchFamily="65" charset="-120"/>
                </a:rPr>
                <a:t>121</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個不同的波段點</a:t>
              </a:r>
              <a:endParaRPr lang="zh-TW" altLang="en-US" dirty="0"/>
            </a:p>
            <a:p>
              <a:endParaRPr lang="zh-TW" altLang="en-US" dirty="0"/>
            </a:p>
          </p:txBody>
        </p:sp>
      </p:grpSp>
      <p:pic>
        <p:nvPicPr>
          <p:cNvPr id="11" name="圖片 10" descr="一張含有 文字, 文件, 數字, 字型 的圖片&#10;&#10;自動產生的描述">
            <a:extLst>
              <a:ext uri="{FF2B5EF4-FFF2-40B4-BE49-F238E27FC236}">
                <a16:creationId xmlns:a16="http://schemas.microsoft.com/office/drawing/2014/main" id="{0F39D292-5370-4D18-B156-DEACB638C06F}"/>
              </a:ext>
            </a:extLst>
          </p:cNvPr>
          <p:cNvPicPr/>
          <p:nvPr/>
        </p:nvPicPr>
        <p:blipFill>
          <a:blip r:embed="rId2"/>
          <a:stretch>
            <a:fillRect/>
          </a:stretch>
        </p:blipFill>
        <p:spPr>
          <a:xfrm>
            <a:off x="6096000" y="2506485"/>
            <a:ext cx="4688168" cy="2184640"/>
          </a:xfrm>
          <a:prstGeom prst="rect">
            <a:avLst/>
          </a:prstGeom>
        </p:spPr>
      </p:pic>
      <p:sp>
        <p:nvSpPr>
          <p:cNvPr id="14" name="文字方塊 13">
            <a:extLst>
              <a:ext uri="{FF2B5EF4-FFF2-40B4-BE49-F238E27FC236}">
                <a16:creationId xmlns:a16="http://schemas.microsoft.com/office/drawing/2014/main" id="{02DFD678-16C2-480B-96E7-E9898C10A4D0}"/>
              </a:ext>
            </a:extLst>
          </p:cNvPr>
          <p:cNvSpPr txBox="1"/>
          <p:nvPr/>
        </p:nvSpPr>
        <p:spPr>
          <a:xfrm>
            <a:off x="809463" y="2642099"/>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光譜訊號處理</a:t>
            </a:r>
          </a:p>
        </p:txBody>
      </p:sp>
    </p:spTree>
    <p:extLst>
      <p:ext uri="{BB962C8B-B14F-4D97-AF65-F5344CB8AC3E}">
        <p14:creationId xmlns:p14="http://schemas.microsoft.com/office/powerpoint/2010/main" val="85650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75A9A35-0839-4FB1-8BD5-38394CB8933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B093B687-5156-431A-BBFC-1BE7C0215E9B}"/>
              </a:ext>
            </a:extLst>
          </p:cNvPr>
          <p:cNvGrpSpPr/>
          <p:nvPr/>
        </p:nvGrpSpPr>
        <p:grpSpPr>
          <a:xfrm>
            <a:off x="570621" y="3754236"/>
            <a:ext cx="5358867" cy="2700351"/>
            <a:chOff x="80529" y="2887742"/>
            <a:chExt cx="6646142" cy="2695661"/>
          </a:xfrm>
        </p:grpSpPr>
        <p:sp>
          <p:nvSpPr>
            <p:cNvPr id="9" name="矩形: 圓角 8">
              <a:extLst>
                <a:ext uri="{FF2B5EF4-FFF2-40B4-BE49-F238E27FC236}">
                  <a16:creationId xmlns:a16="http://schemas.microsoft.com/office/drawing/2014/main" id="{5334A318-34D3-4BC7-9C0B-5CE8573EB43A}"/>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413764E-EF34-47E8-ADC3-C5924FFF9700}"/>
                </a:ext>
              </a:extLst>
            </p:cNvPr>
            <p:cNvSpPr txBox="1"/>
            <p:nvPr/>
          </p:nvSpPr>
          <p:spPr>
            <a:xfrm>
              <a:off x="80529" y="2926258"/>
              <a:ext cx="6646142" cy="2657145"/>
            </a:xfrm>
            <a:prstGeom prst="rect">
              <a:avLst/>
            </a:prstGeom>
            <a:noFill/>
          </p:spPr>
          <p:txBody>
            <a:bodyPr wrap="square">
              <a:spAutoFit/>
            </a:bodyPr>
            <a:lstStyle/>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使用</a:t>
              </a:r>
              <a:r>
                <a:rPr lang="en-US" altLang="zh-TW" sz="1800" kern="100" dirty="0">
                  <a:effectLst/>
                  <a:latin typeface="Times New Roman" panose="02020603050405020304" pitchFamily="18" charset="0"/>
                  <a:ea typeface="標楷體" panose="03000509000000000000" pitchFamily="65" charset="-120"/>
                </a:rPr>
                <a:t>Min-Max</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正規化對光譜強度數據進行正規化。</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將正規化後的數據乘以</a:t>
              </a:r>
              <a:r>
                <a:rPr lang="en-US" altLang="zh-TW" sz="1800" kern="100" dirty="0">
                  <a:effectLst/>
                  <a:latin typeface="Times New Roman" panose="02020603050405020304" pitchFamily="18" charset="0"/>
                  <a:ea typeface="標楷體" panose="03000509000000000000" pitchFamily="65" charset="-120"/>
                </a:rPr>
                <a:t> 255 </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映射到</a:t>
              </a:r>
              <a:r>
                <a:rPr lang="en-US" altLang="zh-TW" sz="1800" kern="100" dirty="0">
                  <a:effectLst/>
                  <a:latin typeface="Times New Roman" panose="02020603050405020304" pitchFamily="18" charset="0"/>
                  <a:ea typeface="標楷體" panose="03000509000000000000" pitchFamily="65" charset="-120"/>
                </a:rPr>
                <a:t>RGB</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色彩空間生成熱力圖</a:t>
              </a:r>
              <a:r>
                <a:rPr lang="zh-TW" altLang="zh-TW" sz="1800" kern="100" dirty="0">
                  <a:effectLst/>
                  <a:latin typeface="Times New Roman" panose="02020603050405020304" pitchFamily="18" charset="0"/>
                  <a:ea typeface="標楷體" panose="03000509000000000000" pitchFamily="65" charset="-120"/>
                </a:rPr>
                <a:t>，其中</a:t>
              </a:r>
              <a:r>
                <a:rPr lang="en-US" altLang="zh-TW" sz="1800" kern="100" dirty="0">
                  <a:effectLst/>
                  <a:latin typeface="Times New Roman" panose="02020603050405020304" pitchFamily="18" charset="0"/>
                  <a:ea typeface="標楷體" panose="03000509000000000000" pitchFamily="65" charset="-120"/>
                </a:rPr>
                <a:t>X</a:t>
              </a:r>
              <a:r>
                <a:rPr lang="zh-TW" altLang="zh-TW" sz="1800" kern="100" dirty="0">
                  <a:effectLst/>
                  <a:latin typeface="Times New Roman" panose="02020603050405020304" pitchFamily="18" charset="0"/>
                  <a:ea typeface="標楷體" panose="03000509000000000000" pitchFamily="65" charset="-120"/>
                </a:rPr>
                <a:t>軸表示從</a:t>
              </a:r>
              <a:r>
                <a:rPr lang="en-US" altLang="zh-TW" sz="1800" kern="100" dirty="0">
                  <a:effectLst/>
                  <a:latin typeface="Times New Roman" panose="02020603050405020304" pitchFamily="18" charset="0"/>
                  <a:ea typeface="標楷體" panose="03000509000000000000" pitchFamily="65" charset="-120"/>
                </a:rPr>
                <a:t>400nm</a:t>
              </a:r>
              <a:r>
                <a:rPr lang="zh-TW" altLang="zh-TW" sz="1800" kern="100" dirty="0">
                  <a:effectLst/>
                  <a:latin typeface="Times New Roman" panose="02020603050405020304" pitchFamily="18" charset="0"/>
                  <a:ea typeface="標楷體" panose="03000509000000000000" pitchFamily="65" charset="-120"/>
                </a:rPr>
                <a:t>到</a:t>
              </a:r>
              <a:r>
                <a:rPr lang="en-US" altLang="zh-TW" sz="1800" kern="100" dirty="0">
                  <a:effectLst/>
                  <a:latin typeface="Times New Roman" panose="02020603050405020304" pitchFamily="18" charset="0"/>
                  <a:ea typeface="標楷體" panose="03000509000000000000" pitchFamily="65" charset="-120"/>
                </a:rPr>
                <a:t>1000nm</a:t>
              </a:r>
              <a:r>
                <a:rPr lang="zh-TW" altLang="zh-TW" sz="1800" kern="100" dirty="0">
                  <a:effectLst/>
                  <a:latin typeface="Times New Roman" panose="02020603050405020304" pitchFamily="18" charset="0"/>
                  <a:ea typeface="標楷體" panose="03000509000000000000" pitchFamily="65" charset="-120"/>
                </a:rPr>
                <a:t>的光譜波段，</a:t>
              </a:r>
              <a:r>
                <a:rPr lang="en-US" altLang="zh-TW" sz="1800" kern="100" dirty="0">
                  <a:effectLst/>
                  <a:latin typeface="Times New Roman" panose="02020603050405020304" pitchFamily="18" charset="0"/>
                  <a:ea typeface="標楷體" panose="03000509000000000000" pitchFamily="65" charset="-120"/>
                </a:rPr>
                <a:t>Y</a:t>
              </a:r>
              <a:r>
                <a:rPr lang="zh-TW" altLang="zh-TW" sz="1800" kern="100" dirty="0">
                  <a:effectLst/>
                  <a:latin typeface="Times New Roman" panose="02020603050405020304" pitchFamily="18" charset="0"/>
                  <a:ea typeface="標楷體" panose="03000509000000000000" pitchFamily="65" charset="-120"/>
                </a:rPr>
                <a:t>軸表示樣本編號。</a:t>
              </a:r>
            </a:p>
            <a:p>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2" name="文字方塊 11">
            <a:extLst>
              <a:ext uri="{FF2B5EF4-FFF2-40B4-BE49-F238E27FC236}">
                <a16:creationId xmlns:a16="http://schemas.microsoft.com/office/drawing/2014/main" id="{6A4C0ED5-7EE6-4DDC-8B22-4081C47C742E}"/>
              </a:ext>
            </a:extLst>
          </p:cNvPr>
          <p:cNvSpPr txBox="1"/>
          <p:nvPr/>
        </p:nvSpPr>
        <p:spPr>
          <a:xfrm>
            <a:off x="809463" y="2642099"/>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熱力圖建立</a:t>
            </a:r>
          </a:p>
        </p:txBody>
      </p:sp>
      <p:pic>
        <p:nvPicPr>
          <p:cNvPr id="13" name="圖片 12" descr="一張含有 樣式, 對稱, 鮮豔, Rectangle 的圖片&#10;&#10;自動產生的描述">
            <a:extLst>
              <a:ext uri="{FF2B5EF4-FFF2-40B4-BE49-F238E27FC236}">
                <a16:creationId xmlns:a16="http://schemas.microsoft.com/office/drawing/2014/main" id="{FF2EA93D-F00B-AB72-E3C5-BCD3374AD393}"/>
              </a:ext>
            </a:extLst>
          </p:cNvPr>
          <p:cNvPicPr/>
          <p:nvPr/>
        </p:nvPicPr>
        <p:blipFill>
          <a:blip r:embed="rId2"/>
          <a:stretch>
            <a:fillRect/>
          </a:stretch>
        </p:blipFill>
        <p:spPr>
          <a:xfrm>
            <a:off x="6096000" y="2464028"/>
            <a:ext cx="5193908" cy="2580416"/>
          </a:xfrm>
          <a:prstGeom prst="rect">
            <a:avLst/>
          </a:prstGeom>
        </p:spPr>
      </p:pic>
      <p:pic>
        <p:nvPicPr>
          <p:cNvPr id="6" name="圖片 5">
            <a:extLst>
              <a:ext uri="{FF2B5EF4-FFF2-40B4-BE49-F238E27FC236}">
                <a16:creationId xmlns:a16="http://schemas.microsoft.com/office/drawing/2014/main" id="{D5869844-63C5-4F9E-9535-2D16299A92F7}"/>
              </a:ext>
            </a:extLst>
          </p:cNvPr>
          <p:cNvPicPr>
            <a:picLocks noChangeAspect="1"/>
          </p:cNvPicPr>
          <p:nvPr/>
        </p:nvPicPr>
        <p:blipFill>
          <a:blip r:embed="rId3"/>
          <a:stretch>
            <a:fillRect/>
          </a:stretch>
        </p:blipFill>
        <p:spPr>
          <a:xfrm>
            <a:off x="1699111" y="5310448"/>
            <a:ext cx="2362530" cy="657317"/>
          </a:xfrm>
          <a:prstGeom prst="rect">
            <a:avLst/>
          </a:prstGeom>
        </p:spPr>
      </p:pic>
    </p:spTree>
    <p:extLst>
      <p:ext uri="{BB962C8B-B14F-4D97-AF65-F5344CB8AC3E}">
        <p14:creationId xmlns:p14="http://schemas.microsoft.com/office/powerpoint/2010/main" val="380712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75A9A35-0839-4FB1-8BD5-38394CB8933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B093B687-5156-431A-BBFC-1BE7C0215E9B}"/>
              </a:ext>
            </a:extLst>
          </p:cNvPr>
          <p:cNvGrpSpPr/>
          <p:nvPr/>
        </p:nvGrpSpPr>
        <p:grpSpPr>
          <a:xfrm>
            <a:off x="809463" y="3754236"/>
            <a:ext cx="5358867" cy="728118"/>
            <a:chOff x="80529" y="2887742"/>
            <a:chExt cx="6646142" cy="1277355"/>
          </a:xfrm>
        </p:grpSpPr>
        <p:sp>
          <p:nvSpPr>
            <p:cNvPr id="9" name="矩形: 圓角 8">
              <a:extLst>
                <a:ext uri="{FF2B5EF4-FFF2-40B4-BE49-F238E27FC236}">
                  <a16:creationId xmlns:a16="http://schemas.microsoft.com/office/drawing/2014/main" id="{5334A318-34D3-4BC7-9C0B-5CE8573EB43A}"/>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413764E-EF34-47E8-ADC3-C5924FFF9700}"/>
                </a:ext>
              </a:extLst>
            </p:cNvPr>
            <p:cNvSpPr txBox="1"/>
            <p:nvPr/>
          </p:nvSpPr>
          <p:spPr>
            <a:xfrm>
              <a:off x="80529" y="2926258"/>
              <a:ext cx="6646142" cy="645209"/>
            </a:xfrm>
            <a:prstGeom prst="rect">
              <a:avLst/>
            </a:prstGeom>
            <a:noFill/>
          </p:spPr>
          <p:txBody>
            <a:bodyPr wrap="square">
              <a:spAutoFit/>
            </a:bodyPr>
            <a:lstStyle/>
            <a:p>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這兩種網路以其簡單而深層的結構著稱，並在</a:t>
              </a:r>
              <a:r>
                <a:rPr lang="en-US" altLang="zh-TW" sz="1800" kern="100" dirty="0">
                  <a:effectLst/>
                  <a:latin typeface="Times New Roman" panose="02020603050405020304" pitchFamily="18" charset="0"/>
                  <a:ea typeface="標楷體" panose="03000509000000000000" pitchFamily="65" charset="-120"/>
                </a:rPr>
                <a:t>ImageNet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圖像分類挑戰中取得了優異的成績。</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2" name="文字方塊 11">
            <a:extLst>
              <a:ext uri="{FF2B5EF4-FFF2-40B4-BE49-F238E27FC236}">
                <a16:creationId xmlns:a16="http://schemas.microsoft.com/office/drawing/2014/main" id="{6A4C0ED5-7EE6-4DDC-8B22-4081C47C742E}"/>
              </a:ext>
            </a:extLst>
          </p:cNvPr>
          <p:cNvSpPr txBox="1"/>
          <p:nvPr/>
        </p:nvSpPr>
        <p:spPr>
          <a:xfrm>
            <a:off x="809463" y="2642099"/>
            <a:ext cx="4141826" cy="461665"/>
          </a:xfrm>
          <a:prstGeom prst="rect">
            <a:avLst/>
          </a:prstGeom>
          <a:noFill/>
        </p:spPr>
        <p:txBody>
          <a:bodyPr wrap="square">
            <a:spAutoFit/>
          </a:bodyPr>
          <a:lstStyle/>
          <a:p>
            <a:pPr lvl="1" algn="just"/>
            <a:r>
              <a:rPr lang="en-US" altLang="zh-TW" sz="2400" b="1" kern="100" dirty="0">
                <a:effectLst/>
                <a:latin typeface="Times New Roman" panose="02020603050405020304" pitchFamily="18" charset="0"/>
                <a:ea typeface="標楷體" panose="03000509000000000000" pitchFamily="65" charset="-120"/>
              </a:rPr>
              <a:t>VGG16&amp;VGG19</a:t>
            </a:r>
            <a:endParaRPr lang="zh-TW" altLang="en-US" sz="2400" b="1" kern="100" dirty="0">
              <a:effectLst/>
              <a:latin typeface="Times New Roman" panose="02020603050405020304" pitchFamily="18" charset="0"/>
              <a:ea typeface="標楷體" panose="03000509000000000000" pitchFamily="65" charset="-120"/>
            </a:endParaRPr>
          </a:p>
        </p:txBody>
      </p:sp>
      <p:sp>
        <p:nvSpPr>
          <p:cNvPr id="14" name="文字方塊 13">
            <a:extLst>
              <a:ext uri="{FF2B5EF4-FFF2-40B4-BE49-F238E27FC236}">
                <a16:creationId xmlns:a16="http://schemas.microsoft.com/office/drawing/2014/main" id="{8B6E4808-E8C0-4938-BDC4-8DD897D2AC25}"/>
              </a:ext>
            </a:extLst>
          </p:cNvPr>
          <p:cNvSpPr txBox="1"/>
          <p:nvPr/>
        </p:nvSpPr>
        <p:spPr>
          <a:xfrm>
            <a:off x="3048000" y="3244334"/>
            <a:ext cx="6096000" cy="369332"/>
          </a:xfrm>
          <a:prstGeom prst="rect">
            <a:avLst/>
          </a:prstGeom>
          <a:noFill/>
        </p:spPr>
        <p:txBody>
          <a:bodyPr wrap="square">
            <a:spAutoFit/>
          </a:bodyPr>
          <a:lstStyle/>
          <a:p>
            <a:endParaRPr lang="zh-TW" altLang="en-US" dirty="0"/>
          </a:p>
        </p:txBody>
      </p:sp>
      <p:pic>
        <p:nvPicPr>
          <p:cNvPr id="15" name="圖片 14" descr="一張含有 文字, 螢幕擷取畫面, 平行, 數字 的圖片&#10;&#10;自動產生的描述">
            <a:extLst>
              <a:ext uri="{FF2B5EF4-FFF2-40B4-BE49-F238E27FC236}">
                <a16:creationId xmlns:a16="http://schemas.microsoft.com/office/drawing/2014/main" id="{B4061069-6023-4EF4-8315-14B32E3BD4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36332" y="2200916"/>
            <a:ext cx="3774216" cy="3518330"/>
          </a:xfrm>
          <a:prstGeom prst="rect">
            <a:avLst/>
          </a:prstGeom>
          <a:noFill/>
        </p:spPr>
      </p:pic>
    </p:spTree>
    <p:extLst>
      <p:ext uri="{BB962C8B-B14F-4D97-AF65-F5344CB8AC3E}">
        <p14:creationId xmlns:p14="http://schemas.microsoft.com/office/powerpoint/2010/main" val="369339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75A9A35-0839-4FB1-8BD5-38394CB8933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B093B687-5156-431A-BBFC-1BE7C0215E9B}"/>
              </a:ext>
            </a:extLst>
          </p:cNvPr>
          <p:cNvGrpSpPr/>
          <p:nvPr/>
        </p:nvGrpSpPr>
        <p:grpSpPr>
          <a:xfrm>
            <a:off x="809463" y="4231886"/>
            <a:ext cx="5358868" cy="1705269"/>
            <a:chOff x="80528" y="2887744"/>
            <a:chExt cx="6646143" cy="2144280"/>
          </a:xfrm>
        </p:grpSpPr>
        <p:sp>
          <p:nvSpPr>
            <p:cNvPr id="9" name="矩形: 圓角 8">
              <a:extLst>
                <a:ext uri="{FF2B5EF4-FFF2-40B4-BE49-F238E27FC236}">
                  <a16:creationId xmlns:a16="http://schemas.microsoft.com/office/drawing/2014/main" id="{5334A318-34D3-4BC7-9C0B-5CE8573EB43A}"/>
                </a:ext>
              </a:extLst>
            </p:cNvPr>
            <p:cNvSpPr/>
            <p:nvPr/>
          </p:nvSpPr>
          <p:spPr>
            <a:xfrm>
              <a:off x="80528" y="2887744"/>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413764E-EF34-47E8-ADC3-C5924FFF9700}"/>
                </a:ext>
              </a:extLst>
            </p:cNvPr>
            <p:cNvSpPr txBox="1"/>
            <p:nvPr/>
          </p:nvSpPr>
          <p:spPr>
            <a:xfrm>
              <a:off x="80529" y="2926258"/>
              <a:ext cx="6646142" cy="2105766"/>
            </a:xfrm>
            <a:prstGeom prst="rect">
              <a:avLst/>
            </a:prstGeom>
            <a:noFill/>
          </p:spPr>
          <p:txBody>
            <a:bodyPr wrap="square">
              <a:spAutoFit/>
            </a:bodyPr>
            <a:lstStyle/>
            <a:p>
              <a:r>
                <a:rPr lang="en-US" altLang="zh-TW" sz="1800" kern="100" dirty="0" err="1">
                  <a:effectLst/>
                  <a:latin typeface="Times New Roman" panose="02020603050405020304" pitchFamily="18" charset="0"/>
                  <a:ea typeface="標楷體" panose="03000509000000000000" pitchFamily="65" charset="-120"/>
                </a:rPr>
                <a:t>GoogLeNet</a:t>
              </a:r>
              <a:r>
                <a:rPr lang="zh-TW" altLang="zh-TW" sz="1800" kern="100" dirty="0">
                  <a:effectLst/>
                  <a:latin typeface="Times New Roman" panose="02020603050405020304" pitchFamily="18" charset="0"/>
                  <a:ea typeface="標楷體" panose="03000509000000000000" pitchFamily="65" charset="-120"/>
                </a:rPr>
                <a:t>，又稱為</a:t>
              </a:r>
              <a:r>
                <a:rPr lang="en-US" altLang="zh-TW" sz="1800" kern="100" dirty="0">
                  <a:effectLst/>
                  <a:latin typeface="Times New Roman" panose="02020603050405020304" pitchFamily="18" charset="0"/>
                  <a:ea typeface="標楷體" panose="03000509000000000000" pitchFamily="65" charset="-120"/>
                </a:rPr>
                <a:t>Inception V1</a:t>
              </a:r>
              <a:r>
                <a:rPr lang="zh-TW" altLang="zh-TW" sz="1800" kern="100" dirty="0">
                  <a:effectLst/>
                  <a:latin typeface="Times New Roman" panose="02020603050405020304" pitchFamily="18" charset="0"/>
                  <a:ea typeface="標楷體" panose="03000509000000000000" pitchFamily="65" charset="-120"/>
                </a:rPr>
                <a:t>。</a:t>
              </a:r>
              <a:r>
                <a:rPr lang="en-US" altLang="zh-TW" sz="1800" kern="100" dirty="0" err="1">
                  <a:effectLst/>
                  <a:latin typeface="Times New Roman" panose="02020603050405020304" pitchFamily="18" charset="0"/>
                  <a:ea typeface="標楷體" panose="03000509000000000000" pitchFamily="65" charset="-120"/>
                </a:rPr>
                <a:t>GoogLeNet</a:t>
              </a:r>
              <a:r>
                <a:rPr lang="zh-TW" altLang="zh-TW" sz="1800" kern="100" dirty="0">
                  <a:effectLst/>
                  <a:latin typeface="Times New Roman" panose="02020603050405020304" pitchFamily="18" charset="0"/>
                  <a:ea typeface="標楷體" panose="03000509000000000000" pitchFamily="65" charset="-120"/>
                </a:rPr>
                <a:t>的核心創新在於其</a:t>
              </a:r>
              <a:r>
                <a:rPr lang="en-US" altLang="zh-TW" sz="1800" kern="100" dirty="0">
                  <a:effectLst/>
                  <a:latin typeface="Times New Roman" panose="02020603050405020304" pitchFamily="18" charset="0"/>
                  <a:ea typeface="標楷體" panose="03000509000000000000" pitchFamily="65" charset="-120"/>
                </a:rPr>
                <a:t>Inception</a:t>
              </a:r>
              <a:r>
                <a:rPr lang="zh-TW" altLang="zh-TW" sz="1800" kern="100" dirty="0">
                  <a:effectLst/>
                  <a:latin typeface="Times New Roman" panose="02020603050405020304" pitchFamily="18" charset="0"/>
                  <a:ea typeface="標楷體" panose="03000509000000000000" pitchFamily="65" charset="-120"/>
                </a:rPr>
                <a:t>模組，這是一種通過並行操作在不同尺度上提取特徵的設計。</a:t>
              </a:r>
            </a:p>
            <a:p>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2" name="文字方塊 11">
            <a:extLst>
              <a:ext uri="{FF2B5EF4-FFF2-40B4-BE49-F238E27FC236}">
                <a16:creationId xmlns:a16="http://schemas.microsoft.com/office/drawing/2014/main" id="{6A4C0ED5-7EE6-4DDC-8B22-4081C47C742E}"/>
              </a:ext>
            </a:extLst>
          </p:cNvPr>
          <p:cNvSpPr txBox="1"/>
          <p:nvPr/>
        </p:nvSpPr>
        <p:spPr>
          <a:xfrm>
            <a:off x="809463" y="2642099"/>
            <a:ext cx="4141826" cy="461665"/>
          </a:xfrm>
          <a:prstGeom prst="rect">
            <a:avLst/>
          </a:prstGeom>
          <a:noFill/>
        </p:spPr>
        <p:txBody>
          <a:bodyPr wrap="square">
            <a:spAutoFit/>
          </a:bodyPr>
          <a:lstStyle/>
          <a:p>
            <a:pPr lvl="1" algn="just"/>
            <a:r>
              <a:rPr lang="en-US" altLang="zh-TW" sz="2400" b="1" kern="100" dirty="0" err="1">
                <a:effectLst/>
                <a:latin typeface="Times New Roman" panose="02020603050405020304" pitchFamily="18" charset="0"/>
                <a:ea typeface="標楷體" panose="03000509000000000000" pitchFamily="65" charset="-120"/>
              </a:rPr>
              <a:t>GoogLeNet</a:t>
            </a:r>
            <a:endParaRPr lang="zh-TW" altLang="en-US" sz="2400" b="1" kern="100" dirty="0">
              <a:effectLst/>
              <a:latin typeface="Times New Roman" panose="02020603050405020304" pitchFamily="18" charset="0"/>
              <a:ea typeface="標楷體" panose="03000509000000000000" pitchFamily="65" charset="-120"/>
            </a:endParaRPr>
          </a:p>
        </p:txBody>
      </p:sp>
      <p:pic>
        <p:nvPicPr>
          <p:cNvPr id="11" name="圖片 10" descr="一張含有 圖表, 文字, 行, 方案 的圖片&#10;&#10;自動產生的描述">
            <a:extLst>
              <a:ext uri="{FF2B5EF4-FFF2-40B4-BE49-F238E27FC236}">
                <a16:creationId xmlns:a16="http://schemas.microsoft.com/office/drawing/2014/main" id="{B77C65B4-BFE0-438C-A861-28A510C4FA3E}"/>
              </a:ext>
            </a:extLst>
          </p:cNvPr>
          <p:cNvPicPr/>
          <p:nvPr/>
        </p:nvPicPr>
        <p:blipFill>
          <a:blip r:embed="rId2"/>
          <a:stretch>
            <a:fillRect/>
          </a:stretch>
        </p:blipFill>
        <p:spPr>
          <a:xfrm>
            <a:off x="5698260" y="2642099"/>
            <a:ext cx="5358867" cy="1388894"/>
          </a:xfrm>
          <a:prstGeom prst="rect">
            <a:avLst/>
          </a:prstGeom>
        </p:spPr>
      </p:pic>
    </p:spTree>
    <p:extLst>
      <p:ext uri="{BB962C8B-B14F-4D97-AF65-F5344CB8AC3E}">
        <p14:creationId xmlns:p14="http://schemas.microsoft.com/office/powerpoint/2010/main" val="187647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A75A9A35-0839-4FB1-8BD5-38394CB89338}"/>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B093B687-5156-431A-BBFC-1BE7C0215E9B}"/>
              </a:ext>
            </a:extLst>
          </p:cNvPr>
          <p:cNvGrpSpPr/>
          <p:nvPr/>
        </p:nvGrpSpPr>
        <p:grpSpPr>
          <a:xfrm>
            <a:off x="809463" y="3784711"/>
            <a:ext cx="5316277" cy="1015835"/>
            <a:chOff x="80528" y="2887744"/>
            <a:chExt cx="6593321" cy="1277355"/>
          </a:xfrm>
        </p:grpSpPr>
        <p:sp>
          <p:nvSpPr>
            <p:cNvPr id="9" name="矩形: 圓角 8">
              <a:extLst>
                <a:ext uri="{FF2B5EF4-FFF2-40B4-BE49-F238E27FC236}">
                  <a16:creationId xmlns:a16="http://schemas.microsoft.com/office/drawing/2014/main" id="{5334A318-34D3-4BC7-9C0B-5CE8573EB43A}"/>
                </a:ext>
              </a:extLst>
            </p:cNvPr>
            <p:cNvSpPr/>
            <p:nvPr/>
          </p:nvSpPr>
          <p:spPr>
            <a:xfrm>
              <a:off x="80528" y="2887744"/>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413764E-EF34-47E8-ADC3-C5924FFF9700}"/>
                </a:ext>
              </a:extLst>
            </p:cNvPr>
            <p:cNvSpPr txBox="1"/>
            <p:nvPr/>
          </p:nvSpPr>
          <p:spPr>
            <a:xfrm>
              <a:off x="80529" y="2926258"/>
              <a:ext cx="6593319" cy="1161036"/>
            </a:xfrm>
            <a:prstGeom prst="rect">
              <a:avLst/>
            </a:prstGeom>
            <a:noFill/>
          </p:spPr>
          <p:txBody>
            <a:bodyPr wrap="square">
              <a:spAutoFit/>
            </a:bodyPr>
            <a:lstStyle/>
            <a:p>
              <a:r>
                <a:rPr lang="en-US" altLang="zh-TW" sz="1800" kern="100" dirty="0" err="1">
                  <a:effectLst/>
                  <a:latin typeface="Times New Roman" panose="02020603050405020304" pitchFamily="18" charset="0"/>
                  <a:ea typeface="標楷體" panose="03000509000000000000" pitchFamily="65" charset="-120"/>
                </a:rPr>
                <a:t>ResNet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引入了殘差學習（</a:t>
              </a:r>
              <a:r>
                <a:rPr lang="en-US" altLang="zh-TW" sz="1800" kern="100" dirty="0">
                  <a:effectLst/>
                  <a:latin typeface="Times New Roman" panose="02020603050405020304" pitchFamily="18" charset="0"/>
                  <a:ea typeface="標楷體" panose="03000509000000000000" pitchFamily="65" charset="-120"/>
                </a:rPr>
                <a:t>Residual Learning</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）的概念，解決了深層神經網路訓練時出現的退化問題，從而使得更深層的神經網路成為可能。</a:t>
              </a:r>
              <a:endParaRPr lang="en-US"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2" name="文字方塊 11">
            <a:extLst>
              <a:ext uri="{FF2B5EF4-FFF2-40B4-BE49-F238E27FC236}">
                <a16:creationId xmlns:a16="http://schemas.microsoft.com/office/drawing/2014/main" id="{6A4C0ED5-7EE6-4DDC-8B22-4081C47C742E}"/>
              </a:ext>
            </a:extLst>
          </p:cNvPr>
          <p:cNvSpPr txBox="1"/>
          <p:nvPr/>
        </p:nvSpPr>
        <p:spPr>
          <a:xfrm>
            <a:off x="809463" y="2642099"/>
            <a:ext cx="4141826" cy="461665"/>
          </a:xfrm>
          <a:prstGeom prst="rect">
            <a:avLst/>
          </a:prstGeom>
          <a:noFill/>
        </p:spPr>
        <p:txBody>
          <a:bodyPr wrap="square">
            <a:spAutoFit/>
          </a:bodyPr>
          <a:lstStyle/>
          <a:p>
            <a:pPr lvl="1" algn="just"/>
            <a:r>
              <a:rPr lang="en-US" altLang="zh-TW" sz="2400" b="1" kern="100" dirty="0" err="1">
                <a:effectLst/>
                <a:latin typeface="Times New Roman" panose="02020603050405020304" pitchFamily="18" charset="0"/>
                <a:ea typeface="標楷體" panose="03000509000000000000" pitchFamily="65" charset="-120"/>
              </a:rPr>
              <a:t>ResNet</a:t>
            </a:r>
            <a:endParaRPr lang="zh-TW" altLang="en-US" sz="2400" b="1" kern="100" dirty="0">
              <a:effectLst/>
              <a:latin typeface="Times New Roman" panose="02020603050405020304" pitchFamily="18" charset="0"/>
              <a:ea typeface="標楷體" panose="03000509000000000000" pitchFamily="65" charset="-120"/>
            </a:endParaRPr>
          </a:p>
        </p:txBody>
      </p:sp>
      <p:sp>
        <p:nvSpPr>
          <p:cNvPr id="14" name="文字方塊 13">
            <a:extLst>
              <a:ext uri="{FF2B5EF4-FFF2-40B4-BE49-F238E27FC236}">
                <a16:creationId xmlns:a16="http://schemas.microsoft.com/office/drawing/2014/main" id="{8B6E4808-E8C0-4938-BDC4-8DD897D2AC25}"/>
              </a:ext>
            </a:extLst>
          </p:cNvPr>
          <p:cNvSpPr txBox="1"/>
          <p:nvPr/>
        </p:nvSpPr>
        <p:spPr>
          <a:xfrm>
            <a:off x="3048000" y="3244334"/>
            <a:ext cx="6096000" cy="369332"/>
          </a:xfrm>
          <a:prstGeom prst="rect">
            <a:avLst/>
          </a:prstGeom>
          <a:noFill/>
        </p:spPr>
        <p:txBody>
          <a:bodyPr wrap="square">
            <a:spAutoFit/>
          </a:bodyPr>
          <a:lstStyle/>
          <a:p>
            <a:endParaRPr lang="zh-TW" altLang="en-US" dirty="0"/>
          </a:p>
        </p:txBody>
      </p:sp>
      <p:pic>
        <p:nvPicPr>
          <p:cNvPr id="13" name="圖片 12" descr="一張含有 文字, 字型, 圖表, 行 的圖片&#10;&#10;自動產生的描述">
            <a:extLst>
              <a:ext uri="{FF2B5EF4-FFF2-40B4-BE49-F238E27FC236}">
                <a16:creationId xmlns:a16="http://schemas.microsoft.com/office/drawing/2014/main" id="{12E1BF40-1645-4EF8-A9CC-52FF42F6F2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6333" y="2776917"/>
            <a:ext cx="3707187" cy="1954642"/>
          </a:xfrm>
          <a:prstGeom prst="rect">
            <a:avLst/>
          </a:prstGeom>
          <a:noFill/>
        </p:spPr>
      </p:pic>
    </p:spTree>
    <p:extLst>
      <p:ext uri="{BB962C8B-B14F-4D97-AF65-F5344CB8AC3E}">
        <p14:creationId xmlns:p14="http://schemas.microsoft.com/office/powerpoint/2010/main" val="213707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C6E05828-1D60-47CE-8F5C-AF0F81064E2E}"/>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4" name="文字方塊 3">
            <a:extLst>
              <a:ext uri="{FF2B5EF4-FFF2-40B4-BE49-F238E27FC236}">
                <a16:creationId xmlns:a16="http://schemas.microsoft.com/office/drawing/2014/main" id="{A449B06A-1BBD-4986-80B8-6416792B6604}"/>
              </a:ext>
            </a:extLst>
          </p:cNvPr>
          <p:cNvSpPr txBox="1"/>
          <p:nvPr/>
        </p:nvSpPr>
        <p:spPr>
          <a:xfrm>
            <a:off x="657064" y="2151868"/>
            <a:ext cx="4775548"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深度神經網路模型訓練與測試</a:t>
            </a:r>
          </a:p>
        </p:txBody>
      </p:sp>
      <p:pic>
        <p:nvPicPr>
          <p:cNvPr id="10" name="圖片 9" descr="一張含有 行, 繪圖, 螢幕擷取畫面, 圖表 的圖片&#10;&#10;自動產生的描述">
            <a:extLst>
              <a:ext uri="{FF2B5EF4-FFF2-40B4-BE49-F238E27FC236}">
                <a16:creationId xmlns:a16="http://schemas.microsoft.com/office/drawing/2014/main" id="{A7C521FB-DEF4-436A-AB1A-D2ABA51E62A8}"/>
              </a:ext>
            </a:extLst>
          </p:cNvPr>
          <p:cNvPicPr/>
          <p:nvPr/>
        </p:nvPicPr>
        <p:blipFill>
          <a:blip r:embed="rId2"/>
          <a:stretch>
            <a:fillRect/>
          </a:stretch>
        </p:blipFill>
        <p:spPr>
          <a:xfrm>
            <a:off x="1805709" y="2870641"/>
            <a:ext cx="3626903" cy="1116718"/>
          </a:xfrm>
          <a:prstGeom prst="rect">
            <a:avLst/>
          </a:prstGeom>
        </p:spPr>
      </p:pic>
      <p:pic>
        <p:nvPicPr>
          <p:cNvPr id="11" name="圖片 10" descr="一張含有 行, 繪圖, 圖表, 螢幕擷取畫面 的圖片&#10;&#10;自動產生的描述">
            <a:extLst>
              <a:ext uri="{FF2B5EF4-FFF2-40B4-BE49-F238E27FC236}">
                <a16:creationId xmlns:a16="http://schemas.microsoft.com/office/drawing/2014/main" id="{24C65E5C-F9F5-4F2E-AE1D-A5F2C62060FE}"/>
              </a:ext>
            </a:extLst>
          </p:cNvPr>
          <p:cNvPicPr/>
          <p:nvPr/>
        </p:nvPicPr>
        <p:blipFill>
          <a:blip r:embed="rId3"/>
          <a:stretch>
            <a:fillRect/>
          </a:stretch>
        </p:blipFill>
        <p:spPr>
          <a:xfrm>
            <a:off x="6908471" y="2870640"/>
            <a:ext cx="3626903" cy="1116718"/>
          </a:xfrm>
          <a:prstGeom prst="rect">
            <a:avLst/>
          </a:prstGeom>
        </p:spPr>
      </p:pic>
      <p:pic>
        <p:nvPicPr>
          <p:cNvPr id="12" name="圖片 11" descr="一張含有 行, 圖表, 繪圖, 文字 的圖片&#10;&#10;自動產生的描述">
            <a:extLst>
              <a:ext uri="{FF2B5EF4-FFF2-40B4-BE49-F238E27FC236}">
                <a16:creationId xmlns:a16="http://schemas.microsoft.com/office/drawing/2014/main" id="{CE7145B9-B8B9-4BF8-ABB8-48078A5FB5AA}"/>
              </a:ext>
            </a:extLst>
          </p:cNvPr>
          <p:cNvPicPr/>
          <p:nvPr/>
        </p:nvPicPr>
        <p:blipFill>
          <a:blip r:embed="rId4"/>
          <a:stretch>
            <a:fillRect/>
          </a:stretch>
        </p:blipFill>
        <p:spPr>
          <a:xfrm>
            <a:off x="1805710" y="4603727"/>
            <a:ext cx="3626902" cy="1116988"/>
          </a:xfrm>
          <a:prstGeom prst="rect">
            <a:avLst/>
          </a:prstGeom>
        </p:spPr>
      </p:pic>
      <p:pic>
        <p:nvPicPr>
          <p:cNvPr id="13" name="圖片 12" descr="一張含有 行, 繪圖, 圖表 的圖片&#10;&#10;自動產生的描述">
            <a:extLst>
              <a:ext uri="{FF2B5EF4-FFF2-40B4-BE49-F238E27FC236}">
                <a16:creationId xmlns:a16="http://schemas.microsoft.com/office/drawing/2014/main" id="{769B9423-300C-4865-B103-364CFCC8D4D5}"/>
              </a:ext>
            </a:extLst>
          </p:cNvPr>
          <p:cNvPicPr/>
          <p:nvPr/>
        </p:nvPicPr>
        <p:blipFill>
          <a:blip r:embed="rId5"/>
          <a:stretch>
            <a:fillRect/>
          </a:stretch>
        </p:blipFill>
        <p:spPr>
          <a:xfrm>
            <a:off x="6908472" y="4603727"/>
            <a:ext cx="3626902" cy="1116988"/>
          </a:xfrm>
          <a:prstGeom prst="rect">
            <a:avLst/>
          </a:prstGeom>
        </p:spPr>
      </p:pic>
      <p:sp>
        <p:nvSpPr>
          <p:cNvPr id="2" name="文字方塊 1">
            <a:extLst>
              <a:ext uri="{FF2B5EF4-FFF2-40B4-BE49-F238E27FC236}">
                <a16:creationId xmlns:a16="http://schemas.microsoft.com/office/drawing/2014/main" id="{255D908C-962A-487A-BB05-BB5CB28E51D6}"/>
              </a:ext>
            </a:extLst>
          </p:cNvPr>
          <p:cNvSpPr txBox="1"/>
          <p:nvPr/>
        </p:nvSpPr>
        <p:spPr>
          <a:xfrm>
            <a:off x="2468845" y="3987358"/>
            <a:ext cx="2300630" cy="369332"/>
          </a:xfrm>
          <a:prstGeom prst="rect">
            <a:avLst/>
          </a:prstGeom>
          <a:noFill/>
        </p:spPr>
        <p:txBody>
          <a:bodyPr wrap="none" rtlCol="0">
            <a:spAutoFit/>
          </a:bodyPr>
          <a:lstStyle/>
          <a:p>
            <a:r>
              <a:rPr lang="en-US" altLang="zh-TW" sz="1800" kern="100" dirty="0">
                <a:effectLst/>
                <a:latin typeface="Times New Roman" panose="02020603050405020304" pitchFamily="18" charset="0"/>
                <a:ea typeface="標楷體" panose="03000509000000000000" pitchFamily="65" charset="-120"/>
              </a:rPr>
              <a:t>VGG16</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模型訓練過程</a:t>
            </a:r>
            <a:endParaRPr lang="zh-TW" altLang="en-US" dirty="0"/>
          </a:p>
        </p:txBody>
      </p:sp>
      <p:sp>
        <p:nvSpPr>
          <p:cNvPr id="14" name="文字方塊 13">
            <a:extLst>
              <a:ext uri="{FF2B5EF4-FFF2-40B4-BE49-F238E27FC236}">
                <a16:creationId xmlns:a16="http://schemas.microsoft.com/office/drawing/2014/main" id="{75CD536A-ED6F-432D-8944-35F5471B38BD}"/>
              </a:ext>
            </a:extLst>
          </p:cNvPr>
          <p:cNvSpPr txBox="1"/>
          <p:nvPr/>
        </p:nvSpPr>
        <p:spPr>
          <a:xfrm>
            <a:off x="7571607" y="3926210"/>
            <a:ext cx="2300630" cy="369332"/>
          </a:xfrm>
          <a:prstGeom prst="rect">
            <a:avLst/>
          </a:prstGeom>
          <a:noFill/>
        </p:spPr>
        <p:txBody>
          <a:bodyPr wrap="none" rtlCol="0">
            <a:spAutoFit/>
          </a:bodyPr>
          <a:lstStyle/>
          <a:p>
            <a:r>
              <a:rPr lang="en-US" altLang="zh-TW" sz="1800" kern="100" dirty="0">
                <a:effectLst/>
                <a:latin typeface="Times New Roman" panose="02020603050405020304" pitchFamily="18" charset="0"/>
                <a:ea typeface="標楷體" panose="03000509000000000000" pitchFamily="65" charset="-120"/>
              </a:rPr>
              <a:t>VGG19</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模型訓練過程</a:t>
            </a:r>
            <a:endParaRPr lang="zh-TW" altLang="en-US" dirty="0"/>
          </a:p>
        </p:txBody>
      </p:sp>
      <p:sp>
        <p:nvSpPr>
          <p:cNvPr id="15" name="文字方塊 14">
            <a:extLst>
              <a:ext uri="{FF2B5EF4-FFF2-40B4-BE49-F238E27FC236}">
                <a16:creationId xmlns:a16="http://schemas.microsoft.com/office/drawing/2014/main" id="{AB4E3A5C-7DC4-4AB9-A4CC-E38C30242A30}"/>
              </a:ext>
            </a:extLst>
          </p:cNvPr>
          <p:cNvSpPr txBox="1"/>
          <p:nvPr/>
        </p:nvSpPr>
        <p:spPr>
          <a:xfrm>
            <a:off x="2289309" y="5720715"/>
            <a:ext cx="2659702" cy="369332"/>
          </a:xfrm>
          <a:prstGeom prst="rect">
            <a:avLst/>
          </a:prstGeom>
          <a:noFill/>
        </p:spPr>
        <p:txBody>
          <a:bodyPr wrap="none" rtlCol="0">
            <a:spAutoFit/>
          </a:bodyPr>
          <a:lstStyle/>
          <a:p>
            <a:r>
              <a:rPr lang="en-US" altLang="zh-TW" sz="1800" kern="100" dirty="0" err="1">
                <a:effectLst/>
                <a:latin typeface="Times New Roman" panose="02020603050405020304" pitchFamily="18" charset="0"/>
                <a:ea typeface="標楷體" panose="03000509000000000000" pitchFamily="65" charset="-120"/>
              </a:rPr>
              <a:t>GoogLeNet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模型訓練過程</a:t>
            </a:r>
            <a:endParaRPr lang="zh-TW" altLang="en-US" dirty="0"/>
          </a:p>
        </p:txBody>
      </p:sp>
      <p:sp>
        <p:nvSpPr>
          <p:cNvPr id="16" name="文字方塊 15">
            <a:extLst>
              <a:ext uri="{FF2B5EF4-FFF2-40B4-BE49-F238E27FC236}">
                <a16:creationId xmlns:a16="http://schemas.microsoft.com/office/drawing/2014/main" id="{0869D39A-D5A6-4CB9-883D-607EC7AE096A}"/>
              </a:ext>
            </a:extLst>
          </p:cNvPr>
          <p:cNvSpPr txBox="1"/>
          <p:nvPr/>
        </p:nvSpPr>
        <p:spPr>
          <a:xfrm>
            <a:off x="7597255" y="5720715"/>
            <a:ext cx="2249334" cy="369332"/>
          </a:xfrm>
          <a:prstGeom prst="rect">
            <a:avLst/>
          </a:prstGeom>
          <a:noFill/>
        </p:spPr>
        <p:txBody>
          <a:bodyPr wrap="none" rtlCol="0">
            <a:spAutoFit/>
          </a:bodyPr>
          <a:lstStyle/>
          <a:p>
            <a:r>
              <a:rPr lang="en-US" altLang="zh-TW" sz="1800" kern="100" dirty="0" err="1">
                <a:effectLst/>
                <a:latin typeface="Times New Roman" panose="02020603050405020304" pitchFamily="18" charset="0"/>
                <a:ea typeface="標楷體" panose="03000509000000000000" pitchFamily="65" charset="-120"/>
              </a:rPr>
              <a:t>ResNet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模型訓練過程</a:t>
            </a:r>
            <a:endParaRPr lang="zh-TW" altLang="en-US" dirty="0"/>
          </a:p>
        </p:txBody>
      </p:sp>
    </p:spTree>
    <p:extLst>
      <p:ext uri="{BB962C8B-B14F-4D97-AF65-F5344CB8AC3E}">
        <p14:creationId xmlns:p14="http://schemas.microsoft.com/office/powerpoint/2010/main" val="256088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C6E05828-1D60-47CE-8F5C-AF0F81064E2E}"/>
              </a:ext>
            </a:extLst>
          </p:cNvPr>
          <p:cNvSpPr>
            <a:spLocks noGrp="1"/>
          </p:cNvSpPr>
          <p:nvPr>
            <p:ph type="title"/>
          </p:nvPr>
        </p:nvSpPr>
        <p:spPr>
          <a:xfrm>
            <a:off x="1043709" y="22198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4" name="文字方塊 3">
            <a:extLst>
              <a:ext uri="{FF2B5EF4-FFF2-40B4-BE49-F238E27FC236}">
                <a16:creationId xmlns:a16="http://schemas.microsoft.com/office/drawing/2014/main" id="{A449B06A-1BBD-4986-80B8-6416792B6604}"/>
              </a:ext>
            </a:extLst>
          </p:cNvPr>
          <p:cNvSpPr txBox="1"/>
          <p:nvPr/>
        </p:nvSpPr>
        <p:spPr>
          <a:xfrm>
            <a:off x="657064" y="2151868"/>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各模型表現比較</a:t>
            </a:r>
          </a:p>
        </p:txBody>
      </p:sp>
      <p:graphicFrame>
        <p:nvGraphicFramePr>
          <p:cNvPr id="5" name="表格 5">
            <a:extLst>
              <a:ext uri="{FF2B5EF4-FFF2-40B4-BE49-F238E27FC236}">
                <a16:creationId xmlns:a16="http://schemas.microsoft.com/office/drawing/2014/main" id="{15837DCA-AFB7-4A69-8E5F-474D444EC474}"/>
              </a:ext>
            </a:extLst>
          </p:cNvPr>
          <p:cNvGraphicFramePr>
            <a:graphicFrameLocks noGrp="1"/>
          </p:cNvGraphicFramePr>
          <p:nvPr>
            <p:extLst>
              <p:ext uri="{D42A27DB-BD31-4B8C-83A1-F6EECF244321}">
                <p14:modId xmlns:p14="http://schemas.microsoft.com/office/powerpoint/2010/main" val="2770658501"/>
              </p:ext>
            </p:extLst>
          </p:nvPr>
        </p:nvGraphicFramePr>
        <p:xfrm>
          <a:off x="1362519" y="3078969"/>
          <a:ext cx="4428680" cy="1854200"/>
        </p:xfrm>
        <a:graphic>
          <a:graphicData uri="http://schemas.openxmlformats.org/drawingml/2006/table">
            <a:tbl>
              <a:tblPr firstRow="1" bandRow="1">
                <a:tableStyleId>{5C22544A-7EE6-4342-B048-85BDC9FD1C3A}</a:tableStyleId>
              </a:tblPr>
              <a:tblGrid>
                <a:gridCol w="885736">
                  <a:extLst>
                    <a:ext uri="{9D8B030D-6E8A-4147-A177-3AD203B41FA5}">
                      <a16:colId xmlns:a16="http://schemas.microsoft.com/office/drawing/2014/main" val="2743897784"/>
                    </a:ext>
                  </a:extLst>
                </a:gridCol>
                <a:gridCol w="885736">
                  <a:extLst>
                    <a:ext uri="{9D8B030D-6E8A-4147-A177-3AD203B41FA5}">
                      <a16:colId xmlns:a16="http://schemas.microsoft.com/office/drawing/2014/main" val="3919807043"/>
                    </a:ext>
                  </a:extLst>
                </a:gridCol>
                <a:gridCol w="885736">
                  <a:extLst>
                    <a:ext uri="{9D8B030D-6E8A-4147-A177-3AD203B41FA5}">
                      <a16:colId xmlns:a16="http://schemas.microsoft.com/office/drawing/2014/main" val="1039642429"/>
                    </a:ext>
                  </a:extLst>
                </a:gridCol>
                <a:gridCol w="885736">
                  <a:extLst>
                    <a:ext uri="{9D8B030D-6E8A-4147-A177-3AD203B41FA5}">
                      <a16:colId xmlns:a16="http://schemas.microsoft.com/office/drawing/2014/main" val="334927392"/>
                    </a:ext>
                  </a:extLst>
                </a:gridCol>
                <a:gridCol w="885736">
                  <a:extLst>
                    <a:ext uri="{9D8B030D-6E8A-4147-A177-3AD203B41FA5}">
                      <a16:colId xmlns:a16="http://schemas.microsoft.com/office/drawing/2014/main" val="291259877"/>
                    </a:ext>
                  </a:extLst>
                </a:gridCol>
              </a:tblGrid>
              <a:tr h="370840">
                <a:tc>
                  <a:txBody>
                    <a:bodyPr/>
                    <a:lstStyle/>
                    <a:p>
                      <a:pPr indent="127000" algn="ctr"/>
                      <a:r>
                        <a:rPr lang="zh-TW" sz="1000" kern="100" dirty="0">
                          <a:effectLst/>
                          <a:latin typeface="Times New Roman" panose="02020603050405020304" pitchFamily="18" charset="0"/>
                          <a:ea typeface="標楷體" panose="03000509000000000000" pitchFamily="65" charset="-120"/>
                        </a:rPr>
                        <a:t>模型框架</a:t>
                      </a:r>
                    </a:p>
                  </a:txBody>
                  <a:tcPr marL="68580" marR="68580" marT="0" marB="0" anchor="ctr"/>
                </a:tc>
                <a:tc>
                  <a:txBody>
                    <a:bodyPr/>
                    <a:lstStyle/>
                    <a:p>
                      <a:pPr indent="127000" algn="ctr"/>
                      <a:r>
                        <a:rPr lang="en-US" sz="1000" kern="1200" dirty="0">
                          <a:effectLst/>
                          <a:latin typeface="Times New Roman" panose="02020603050405020304" pitchFamily="18" charset="0"/>
                          <a:ea typeface="標楷體" panose="03000509000000000000" pitchFamily="65" charset="-120"/>
                        </a:rPr>
                        <a:t>Accuracy</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effectLst/>
                          <a:latin typeface="Times New Roman" panose="02020603050405020304" pitchFamily="18" charset="0"/>
                          <a:ea typeface="標楷體" panose="03000509000000000000" pitchFamily="65" charset="-120"/>
                        </a:rPr>
                        <a:t>Preci-sion</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dirty="0">
                          <a:effectLst/>
                          <a:latin typeface="Times New Roman" panose="02020603050405020304" pitchFamily="18" charset="0"/>
                          <a:ea typeface="標楷體" panose="03000509000000000000" pitchFamily="65" charset="-120"/>
                        </a:rPr>
                        <a:t>Recall</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effectLst/>
                          <a:latin typeface="Times New Roman" panose="02020603050405020304" pitchFamily="18" charset="0"/>
                          <a:ea typeface="標楷體" panose="03000509000000000000" pitchFamily="65" charset="-120"/>
                        </a:rPr>
                        <a:t>F1-score</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97061097"/>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VGG16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09162646"/>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VGG19</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512370937"/>
                  </a:ext>
                </a:extLst>
              </a:tr>
              <a:tr h="370840">
                <a:tc>
                  <a:txBody>
                    <a:bodyPr/>
                    <a:lstStyle/>
                    <a:p>
                      <a:pPr indent="127000" algn="ctr"/>
                      <a:r>
                        <a:rPr lang="en-US" sz="1000" kern="1200" dirty="0" err="1">
                          <a:solidFill>
                            <a:srgbClr val="000000"/>
                          </a:solidFill>
                          <a:effectLst/>
                          <a:latin typeface="Times New Roman" panose="02020603050405020304" pitchFamily="18" charset="0"/>
                          <a:ea typeface="標楷體" panose="03000509000000000000" pitchFamily="65" charset="-120"/>
                        </a:rPr>
                        <a:t>GoogLeNet</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95%</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95%</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3488346092"/>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ResNet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97%</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dirty="0">
                          <a:solidFill>
                            <a:srgbClr val="000000"/>
                          </a:solidFill>
                          <a:effectLst/>
                          <a:latin typeface="Times New Roman" panose="02020603050405020304" pitchFamily="18" charset="0"/>
                          <a:ea typeface="標楷體" panose="03000509000000000000" pitchFamily="65" charset="-120"/>
                        </a:rPr>
                        <a:t>96%</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714732855"/>
                  </a:ext>
                </a:extLst>
              </a:tr>
            </a:tbl>
          </a:graphicData>
        </a:graphic>
      </p:graphicFrame>
      <p:graphicFrame>
        <p:nvGraphicFramePr>
          <p:cNvPr id="6" name="表格 5">
            <a:extLst>
              <a:ext uri="{FF2B5EF4-FFF2-40B4-BE49-F238E27FC236}">
                <a16:creationId xmlns:a16="http://schemas.microsoft.com/office/drawing/2014/main" id="{96D44211-CDC4-4541-9DED-D0BEA3B93820}"/>
              </a:ext>
            </a:extLst>
          </p:cNvPr>
          <p:cNvGraphicFramePr>
            <a:graphicFrameLocks noGrp="1"/>
          </p:cNvGraphicFramePr>
          <p:nvPr>
            <p:extLst>
              <p:ext uri="{D42A27DB-BD31-4B8C-83A1-F6EECF244321}">
                <p14:modId xmlns:p14="http://schemas.microsoft.com/office/powerpoint/2010/main" val="628774212"/>
              </p:ext>
            </p:extLst>
          </p:nvPr>
        </p:nvGraphicFramePr>
        <p:xfrm>
          <a:off x="6526190" y="3078969"/>
          <a:ext cx="4428680" cy="1854200"/>
        </p:xfrm>
        <a:graphic>
          <a:graphicData uri="http://schemas.openxmlformats.org/drawingml/2006/table">
            <a:tbl>
              <a:tblPr firstRow="1" bandRow="1">
                <a:tableStyleId>{5C22544A-7EE6-4342-B048-85BDC9FD1C3A}</a:tableStyleId>
              </a:tblPr>
              <a:tblGrid>
                <a:gridCol w="885736">
                  <a:extLst>
                    <a:ext uri="{9D8B030D-6E8A-4147-A177-3AD203B41FA5}">
                      <a16:colId xmlns:a16="http://schemas.microsoft.com/office/drawing/2014/main" val="2743897784"/>
                    </a:ext>
                  </a:extLst>
                </a:gridCol>
                <a:gridCol w="885736">
                  <a:extLst>
                    <a:ext uri="{9D8B030D-6E8A-4147-A177-3AD203B41FA5}">
                      <a16:colId xmlns:a16="http://schemas.microsoft.com/office/drawing/2014/main" val="3919807043"/>
                    </a:ext>
                  </a:extLst>
                </a:gridCol>
                <a:gridCol w="885736">
                  <a:extLst>
                    <a:ext uri="{9D8B030D-6E8A-4147-A177-3AD203B41FA5}">
                      <a16:colId xmlns:a16="http://schemas.microsoft.com/office/drawing/2014/main" val="1039642429"/>
                    </a:ext>
                  </a:extLst>
                </a:gridCol>
                <a:gridCol w="885736">
                  <a:extLst>
                    <a:ext uri="{9D8B030D-6E8A-4147-A177-3AD203B41FA5}">
                      <a16:colId xmlns:a16="http://schemas.microsoft.com/office/drawing/2014/main" val="334927392"/>
                    </a:ext>
                  </a:extLst>
                </a:gridCol>
                <a:gridCol w="885736">
                  <a:extLst>
                    <a:ext uri="{9D8B030D-6E8A-4147-A177-3AD203B41FA5}">
                      <a16:colId xmlns:a16="http://schemas.microsoft.com/office/drawing/2014/main" val="291259877"/>
                    </a:ext>
                  </a:extLst>
                </a:gridCol>
              </a:tblGrid>
              <a:tr h="370840">
                <a:tc>
                  <a:txBody>
                    <a:bodyPr/>
                    <a:lstStyle/>
                    <a:p>
                      <a:pPr indent="127000" algn="ctr"/>
                      <a:r>
                        <a:rPr lang="zh-TW" sz="1000" kern="100" dirty="0">
                          <a:effectLst/>
                          <a:latin typeface="Times New Roman" panose="02020603050405020304" pitchFamily="18" charset="0"/>
                          <a:ea typeface="標楷體" panose="03000509000000000000" pitchFamily="65" charset="-120"/>
                        </a:rPr>
                        <a:t>模型框架</a:t>
                      </a:r>
                    </a:p>
                  </a:txBody>
                  <a:tcPr marL="68580" marR="68580" marT="0" marB="0" anchor="ctr"/>
                </a:tc>
                <a:tc>
                  <a:txBody>
                    <a:bodyPr/>
                    <a:lstStyle/>
                    <a:p>
                      <a:pPr indent="127000" algn="ctr"/>
                      <a:r>
                        <a:rPr lang="en-US" sz="1000" kern="1200" dirty="0">
                          <a:effectLst/>
                          <a:latin typeface="Times New Roman" panose="02020603050405020304" pitchFamily="18" charset="0"/>
                          <a:ea typeface="標楷體" panose="03000509000000000000" pitchFamily="65" charset="-120"/>
                        </a:rPr>
                        <a:t>Accuracy</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effectLst/>
                          <a:latin typeface="Times New Roman" panose="02020603050405020304" pitchFamily="18" charset="0"/>
                          <a:ea typeface="標楷體" panose="03000509000000000000" pitchFamily="65" charset="-120"/>
                        </a:rPr>
                        <a:t>Preci-sion</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effectLst/>
                          <a:latin typeface="Times New Roman" panose="02020603050405020304" pitchFamily="18" charset="0"/>
                          <a:ea typeface="標楷體" panose="03000509000000000000" pitchFamily="65" charset="-120"/>
                        </a:rPr>
                        <a:t>Recall</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effectLst/>
                          <a:latin typeface="Times New Roman" panose="02020603050405020304" pitchFamily="18" charset="0"/>
                          <a:ea typeface="標楷體" panose="03000509000000000000" pitchFamily="65" charset="-120"/>
                        </a:rPr>
                        <a:t>F1-score</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97061097"/>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VGG16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09162646"/>
                  </a:ext>
                </a:extLst>
              </a:tr>
              <a:tr h="370840">
                <a:tc>
                  <a:txBody>
                    <a:bodyPr/>
                    <a:lstStyle/>
                    <a:p>
                      <a:pPr indent="127000" algn="ctr"/>
                      <a:r>
                        <a:rPr lang="en-US" sz="1000" kern="1200" dirty="0">
                          <a:solidFill>
                            <a:srgbClr val="000000"/>
                          </a:solidFill>
                          <a:effectLst/>
                          <a:latin typeface="Times New Roman" panose="02020603050405020304" pitchFamily="18" charset="0"/>
                          <a:ea typeface="標楷體" panose="03000509000000000000" pitchFamily="65" charset="-120"/>
                        </a:rPr>
                        <a:t>VGG19</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90%</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92%</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91%</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512370937"/>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GoogLeNet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95%</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94%</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95%</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3488346092"/>
                  </a:ext>
                </a:extLst>
              </a:tr>
              <a:tr h="370840">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ResNet</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97%</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a:solidFill>
                            <a:srgbClr val="000000"/>
                          </a:solidFill>
                          <a:effectLst/>
                          <a:latin typeface="Times New Roman" panose="02020603050405020304" pitchFamily="18" charset="0"/>
                          <a:ea typeface="標楷體" panose="03000509000000000000" pitchFamily="65" charset="-120"/>
                        </a:rPr>
                        <a:t>96%</a:t>
                      </a:r>
                      <a:endParaRPr lang="zh-TW" sz="10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127000" algn="ctr"/>
                      <a:r>
                        <a:rPr lang="en-US" sz="1000" kern="1200" dirty="0">
                          <a:solidFill>
                            <a:srgbClr val="000000"/>
                          </a:solidFill>
                          <a:effectLst/>
                          <a:latin typeface="Times New Roman" panose="02020603050405020304" pitchFamily="18" charset="0"/>
                          <a:ea typeface="標楷體" panose="03000509000000000000" pitchFamily="65" charset="-120"/>
                        </a:rPr>
                        <a:t>96%</a:t>
                      </a:r>
                      <a:endParaRPr lang="zh-TW" sz="10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714732855"/>
                  </a:ext>
                </a:extLst>
              </a:tr>
            </a:tbl>
          </a:graphicData>
        </a:graphic>
      </p:graphicFrame>
      <p:sp>
        <p:nvSpPr>
          <p:cNvPr id="8" name="文字方塊 7">
            <a:extLst>
              <a:ext uri="{FF2B5EF4-FFF2-40B4-BE49-F238E27FC236}">
                <a16:creationId xmlns:a16="http://schemas.microsoft.com/office/drawing/2014/main" id="{B5AE830B-803F-4CFA-9688-FDE5C0BF8981}"/>
              </a:ext>
            </a:extLst>
          </p:cNvPr>
          <p:cNvSpPr txBox="1"/>
          <p:nvPr/>
        </p:nvSpPr>
        <p:spPr>
          <a:xfrm>
            <a:off x="1432682" y="4933169"/>
            <a:ext cx="4288353" cy="338554"/>
          </a:xfrm>
          <a:prstGeom prst="rect">
            <a:avLst/>
          </a:prstGeom>
          <a:noFill/>
        </p:spPr>
        <p:txBody>
          <a:bodyPr wrap="square" rtlCol="0">
            <a:spAutoFit/>
          </a:bodyPr>
          <a:lstStyle/>
          <a:p>
            <a:r>
              <a:rPr lang="zh-TW" altLang="zh-TW" sz="1600" kern="100" dirty="0">
                <a:solidFill>
                  <a:srgbClr val="FF0000"/>
                </a:solidFill>
                <a:effectLst/>
                <a:latin typeface="Times New Roman" panose="02020603050405020304" pitchFamily="18" charset="0"/>
                <a:ea typeface="標楷體" panose="03000509000000000000" pitchFamily="65" charset="-120"/>
              </a:rPr>
              <a:t>同一醫院</a:t>
            </a:r>
            <a:r>
              <a:rPr lang="zh-TW" altLang="zh-TW" sz="1600" kern="100" dirty="0">
                <a:effectLst/>
                <a:latin typeface="Times New Roman" panose="02020603050405020304" pitchFamily="18" charset="0"/>
                <a:ea typeface="標楷體" panose="03000509000000000000" pitchFamily="65" charset="-120"/>
              </a:rPr>
              <a:t>資料所測試之血糖偵測各模型比較表</a:t>
            </a:r>
          </a:p>
        </p:txBody>
      </p:sp>
      <p:sp>
        <p:nvSpPr>
          <p:cNvPr id="9" name="文字方塊 8">
            <a:extLst>
              <a:ext uri="{FF2B5EF4-FFF2-40B4-BE49-F238E27FC236}">
                <a16:creationId xmlns:a16="http://schemas.microsoft.com/office/drawing/2014/main" id="{866C709F-7FB0-4027-A40B-07D93255DFBF}"/>
              </a:ext>
            </a:extLst>
          </p:cNvPr>
          <p:cNvSpPr txBox="1"/>
          <p:nvPr/>
        </p:nvSpPr>
        <p:spPr>
          <a:xfrm>
            <a:off x="6596353" y="4933169"/>
            <a:ext cx="4288353" cy="338554"/>
          </a:xfrm>
          <a:prstGeom prst="rect">
            <a:avLst/>
          </a:prstGeom>
          <a:noFill/>
        </p:spPr>
        <p:txBody>
          <a:bodyPr wrap="square" rtlCol="0">
            <a:spAutoFit/>
          </a:bodyPr>
          <a:lstStyle>
            <a:defPPr>
              <a:defRPr lang="en-US"/>
            </a:defPPr>
            <a:lvl1pPr>
              <a:defRPr sz="1600" kern="100">
                <a:effectLst/>
                <a:latin typeface="Times New Roman" panose="02020603050405020304" pitchFamily="18" charset="0"/>
                <a:ea typeface="標楷體" panose="03000509000000000000" pitchFamily="65" charset="-120"/>
              </a:defRPr>
            </a:lvl1pPr>
          </a:lstStyle>
          <a:p>
            <a:r>
              <a:rPr lang="zh-TW" altLang="zh-TW" dirty="0">
                <a:solidFill>
                  <a:srgbClr val="FF0000"/>
                </a:solidFill>
              </a:rPr>
              <a:t>不同醫院</a:t>
            </a:r>
            <a:r>
              <a:rPr lang="zh-TW" altLang="zh-TW" dirty="0"/>
              <a:t>資料所測試之血糖偵測各模型比較表</a:t>
            </a:r>
          </a:p>
        </p:txBody>
      </p:sp>
    </p:spTree>
    <p:extLst>
      <p:ext uri="{BB962C8B-B14F-4D97-AF65-F5344CB8AC3E}">
        <p14:creationId xmlns:p14="http://schemas.microsoft.com/office/powerpoint/2010/main" val="208175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25524" y="187342"/>
            <a:ext cx="10515600" cy="1325563"/>
          </a:xfrm>
        </p:spPr>
        <p:txBody>
          <a:bodyPr/>
          <a:lstStyle/>
          <a:p>
            <a:r>
              <a:rPr lang="zh-TW" altLang="en-US" dirty="0">
                <a:solidFill>
                  <a:srgbClr val="000000"/>
                </a:solidFill>
                <a:latin typeface="標楷體" panose="03000509000000000000" pitchFamily="65" charset="-120"/>
                <a:ea typeface="標楷體" panose="03000509000000000000" pitchFamily="65" charset="-120"/>
              </a:rPr>
              <a:t>結論與未來展望</a:t>
            </a:r>
            <a:endParaRPr lang="zh-TW" altLang="en-US" dirty="0"/>
          </a:p>
        </p:txBody>
      </p:sp>
      <p:grpSp>
        <p:nvGrpSpPr>
          <p:cNvPr id="5" name="群組 4">
            <a:extLst>
              <a:ext uri="{FF2B5EF4-FFF2-40B4-BE49-F238E27FC236}">
                <a16:creationId xmlns:a16="http://schemas.microsoft.com/office/drawing/2014/main" id="{88680757-A063-A8E6-E555-5EDCED9AD1D4}"/>
              </a:ext>
            </a:extLst>
          </p:cNvPr>
          <p:cNvGrpSpPr/>
          <p:nvPr/>
        </p:nvGrpSpPr>
        <p:grpSpPr>
          <a:xfrm>
            <a:off x="364622" y="3319272"/>
            <a:ext cx="4457700" cy="1000480"/>
            <a:chOff x="80529" y="2887742"/>
            <a:chExt cx="6646142" cy="1277355"/>
          </a:xfrm>
        </p:grpSpPr>
        <p:sp>
          <p:nvSpPr>
            <p:cNvPr id="6" name="矩形: 圓角 5">
              <a:extLst>
                <a:ext uri="{FF2B5EF4-FFF2-40B4-BE49-F238E27FC236}">
                  <a16:creationId xmlns:a16="http://schemas.microsoft.com/office/drawing/2014/main" id="{CBC3C955-8E76-7C5E-F26A-EDBF4F511089}"/>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2FBEF7A-3F32-B974-2562-C2D1F659DC65}"/>
                </a:ext>
              </a:extLst>
            </p:cNvPr>
            <p:cNvSpPr txBox="1"/>
            <p:nvPr/>
          </p:nvSpPr>
          <p:spPr>
            <a:xfrm>
              <a:off x="80529" y="2926256"/>
              <a:ext cx="6646142" cy="1180530"/>
            </a:xfrm>
            <a:prstGeom prst="rect">
              <a:avLst/>
            </a:prstGeom>
            <a:noFill/>
          </p:spPr>
          <p:txBody>
            <a:bodyPr wrap="square">
              <a:spAutoFit/>
            </a:bodyPr>
            <a:lstStyle/>
            <a:p>
              <a:r>
                <a:rPr lang="zh-TW" altLang="zh-TW" sz="1800" kern="100" dirty="0">
                  <a:effectLst/>
                  <a:latin typeface="Times New Roman" panose="02020603050405020304" pitchFamily="18" charset="0"/>
                  <a:ea typeface="標楷體" panose="03000509000000000000" pitchFamily="65" charset="-120"/>
                </a:rPr>
                <a:t>實驗結果顯示，當訓練與測試的資料集為同一醫院時，</a:t>
              </a:r>
              <a:r>
                <a:rPr lang="en-US" altLang="zh-TW" sz="1800" kern="100" dirty="0" err="1">
                  <a:effectLst/>
                  <a:latin typeface="Times New Roman" panose="02020603050405020304" pitchFamily="18" charset="0"/>
                  <a:ea typeface="標楷體" panose="03000509000000000000" pitchFamily="65" charset="-120"/>
                </a:rPr>
                <a:t>ResNet</a:t>
              </a:r>
              <a:r>
                <a:rPr lang="zh-TW" altLang="zh-TW" sz="1800" kern="100" dirty="0">
                  <a:effectLst/>
                  <a:latin typeface="Times New Roman" panose="02020603050405020304" pitchFamily="18" charset="0"/>
                  <a:ea typeface="標楷體" panose="03000509000000000000" pitchFamily="65" charset="-120"/>
                </a:rPr>
                <a:t>和</a:t>
              </a:r>
              <a:r>
                <a:rPr lang="en-US" altLang="zh-TW" sz="1800" kern="100" dirty="0" err="1">
                  <a:effectLst/>
                  <a:latin typeface="Times New Roman" panose="02020603050405020304" pitchFamily="18" charset="0"/>
                  <a:ea typeface="標楷體" panose="03000509000000000000" pitchFamily="65" charset="-120"/>
                </a:rPr>
                <a:t>GoogLeNet</a:t>
              </a:r>
              <a:r>
                <a:rPr lang="zh-TW" altLang="zh-TW" sz="1800" kern="100" dirty="0">
                  <a:effectLst/>
                  <a:latin typeface="Times New Roman" panose="02020603050405020304" pitchFamily="18" charset="0"/>
                  <a:ea typeface="標楷體" panose="03000509000000000000" pitchFamily="65" charset="-120"/>
                </a:rPr>
                <a:t>在血糖偵測上表現最佳，</a:t>
              </a:r>
              <a:r>
                <a:rPr lang="en-US" altLang="zh-TW" sz="1800" kern="100" dirty="0">
                  <a:effectLst/>
                  <a:latin typeface="Times New Roman" panose="02020603050405020304" pitchFamily="18" charset="0"/>
                  <a:ea typeface="標楷體" panose="03000509000000000000" pitchFamily="65" charset="-120"/>
                </a:rPr>
                <a:t>F1-Score</a:t>
              </a:r>
              <a:r>
                <a:rPr lang="zh-TW" altLang="zh-TW" sz="1800" kern="100" dirty="0">
                  <a:effectLst/>
                  <a:latin typeface="Times New Roman" panose="02020603050405020304" pitchFamily="18" charset="0"/>
                  <a:ea typeface="標楷體" panose="03000509000000000000" pitchFamily="65" charset="-120"/>
                </a:rPr>
                <a:t>達到</a:t>
              </a:r>
              <a:r>
                <a:rPr lang="en-US" altLang="zh-TW" sz="1800" kern="100" dirty="0">
                  <a:effectLst/>
                  <a:latin typeface="Times New Roman" panose="02020603050405020304" pitchFamily="18" charset="0"/>
                  <a:ea typeface="標楷體" panose="03000509000000000000" pitchFamily="65" charset="-120"/>
                </a:rPr>
                <a:t>96%</a:t>
              </a:r>
              <a:r>
                <a:rPr lang="zh-TW" altLang="zh-TW" sz="1800" kern="100" dirty="0">
                  <a:effectLst/>
                  <a:latin typeface="Times New Roman" panose="02020603050405020304" pitchFamily="18" charset="0"/>
                  <a:ea typeface="標楷體" panose="03000509000000000000" pitchFamily="65" charset="-120"/>
                </a:rPr>
                <a:t>。</a:t>
              </a:r>
            </a:p>
            <a:p>
              <a:endParaRPr lang="zh-TW" altLang="en-US" dirty="0"/>
            </a:p>
          </p:txBody>
        </p:sp>
      </p:grpSp>
      <p:sp>
        <p:nvSpPr>
          <p:cNvPr id="9" name="文字方塊 8">
            <a:extLst>
              <a:ext uri="{FF2B5EF4-FFF2-40B4-BE49-F238E27FC236}">
                <a16:creationId xmlns:a16="http://schemas.microsoft.com/office/drawing/2014/main" id="{8D851887-5042-1B83-7703-D46926ADEA67}"/>
              </a:ext>
            </a:extLst>
          </p:cNvPr>
          <p:cNvSpPr txBox="1"/>
          <p:nvPr/>
        </p:nvSpPr>
        <p:spPr>
          <a:xfrm>
            <a:off x="5111750" y="2032869"/>
            <a:ext cx="6429374" cy="2585323"/>
          </a:xfrm>
          <a:prstGeom prst="rect">
            <a:avLst/>
          </a:prstGeom>
          <a:noFill/>
        </p:spPr>
        <p:txBody>
          <a:bodyPr wrap="square">
            <a:spAutoFit/>
          </a:bodyPr>
          <a:lstStyle/>
          <a:p>
            <a:pPr indent="254000" algn="just" defTabSz="0"/>
            <a:endParaRPr lang="en-US" altLang="zh-TW" sz="1800" kern="100" dirty="0">
              <a:effectLst/>
              <a:latin typeface="Times New Roman" panose="02020603050405020304" pitchFamily="18" charset="0"/>
              <a:ea typeface="標楷體" panose="03000509000000000000" pitchFamily="65" charset="-120"/>
            </a:endParaRP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持續收集更多的臨床數據，擴充光譜訊號資料庫，特別是針對不同性別和年齡段的受試者，增加樣本數量，幫助模型適應不同生理特徵的變化。</a:t>
            </a: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探索和引入更多先進的深度學習模型架構，提升血糖偵測分類的準確率和效能。</a:t>
            </a:r>
          </a:p>
          <a:p>
            <a:pPr marL="342900" lvl="0" indent="-342900" algn="just">
              <a:buFont typeface="+mj-lt"/>
              <a:buAutoNum type="arabicPeriod"/>
            </a:pPr>
            <a:r>
              <a:rPr lang="zh-TW" altLang="zh-TW" sz="1800" kern="100" dirty="0">
                <a:effectLst/>
                <a:latin typeface="Times New Roman" panose="02020603050405020304" pitchFamily="18" charset="0"/>
                <a:ea typeface="標楷體" panose="03000509000000000000" pitchFamily="65" charset="-120"/>
              </a:rPr>
              <a:t>與醫療機構和研究機構進一步合作，將研究成果應用於臨床實踐中，進行大規模的臨床試驗，驗證和改進模型的應用效果，推動技術的臨床應用。</a:t>
            </a:r>
          </a:p>
        </p:txBody>
      </p:sp>
      <p:sp>
        <p:nvSpPr>
          <p:cNvPr id="14" name="文字方塊 13">
            <a:extLst>
              <a:ext uri="{FF2B5EF4-FFF2-40B4-BE49-F238E27FC236}">
                <a16:creationId xmlns:a16="http://schemas.microsoft.com/office/drawing/2014/main" id="{32FCACB7-6B9B-4A4B-D0D6-F34FC426CE05}"/>
              </a:ext>
            </a:extLst>
          </p:cNvPr>
          <p:cNvSpPr txBox="1"/>
          <p:nvPr/>
        </p:nvSpPr>
        <p:spPr>
          <a:xfrm>
            <a:off x="4822322" y="1848203"/>
            <a:ext cx="6219824" cy="369332"/>
          </a:xfrm>
          <a:prstGeom prst="rect">
            <a:avLst/>
          </a:prstGeom>
          <a:noFill/>
        </p:spPr>
        <p:txBody>
          <a:bodyPr wrap="square">
            <a:spAutoFit/>
          </a:bodyPr>
          <a:lstStyle/>
          <a:p>
            <a:pPr indent="254000" algn="just" defTabSz="0"/>
            <a:r>
              <a:rPr lang="zh-TW" altLang="zh-TW" sz="1800" kern="100" dirty="0">
                <a:effectLst/>
                <a:latin typeface="Times New Roman" panose="02020603050405020304" pitchFamily="18" charset="0"/>
                <a:ea typeface="標楷體" panose="03000509000000000000" pitchFamily="65" charset="-120"/>
              </a:rPr>
              <a:t>未來，將持續研究下列幾大方向：</a:t>
            </a:r>
          </a:p>
        </p:txBody>
      </p:sp>
    </p:spTree>
    <p:extLst>
      <p:ext uri="{BB962C8B-B14F-4D97-AF65-F5344CB8AC3E}">
        <p14:creationId xmlns:p14="http://schemas.microsoft.com/office/powerpoint/2010/main" val="58724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8C8179-E92B-A99C-A646-00FAE3FD551D}"/>
              </a:ext>
            </a:extLst>
          </p:cNvPr>
          <p:cNvSpPr>
            <a:spLocks noGrp="1"/>
          </p:cNvSpPr>
          <p:nvPr>
            <p:ph type="title"/>
          </p:nvPr>
        </p:nvSpPr>
        <p:spPr>
          <a:xfrm>
            <a:off x="1319645" y="762289"/>
            <a:ext cx="9552709" cy="770948"/>
          </a:xfrm>
        </p:spPr>
        <p:txBody>
          <a:bodyPr>
            <a:normAutofit/>
          </a:bodyPr>
          <a:lstStyle/>
          <a:p>
            <a:r>
              <a:rPr lang="en-US" altLang="zh-TW" dirty="0">
                <a:latin typeface="標楷體" panose="03000509000000000000" pitchFamily="65" charset="-120"/>
                <a:ea typeface="標楷體" panose="03000509000000000000" pitchFamily="65" charset="-120"/>
              </a:rPr>
              <a:t>Outline</a:t>
            </a:r>
            <a:endParaRPr lang="zh-TW" altLang="en-US"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394C7C11-EF8E-FAD3-2808-5725D34ADFEF}"/>
              </a:ext>
            </a:extLst>
          </p:cNvPr>
          <p:cNvSpPr txBox="1"/>
          <p:nvPr/>
        </p:nvSpPr>
        <p:spPr>
          <a:xfrm>
            <a:off x="1241713" y="1797112"/>
            <a:ext cx="6165272" cy="3416320"/>
          </a:xfrm>
          <a:prstGeom prst="rect">
            <a:avLst/>
          </a:prstGeom>
          <a:noFill/>
        </p:spPr>
        <p:txBody>
          <a:bodyPr wrap="square">
            <a:spAutoFit/>
          </a:bodyPr>
          <a:lstStyle/>
          <a:p>
            <a:pPr marL="342900" indent="-342900">
              <a:buFont typeface="Arial" panose="020B0604020202020204" pitchFamily="34" charset="0"/>
              <a:buChar char="•"/>
            </a:pPr>
            <a:r>
              <a:rPr lang="zh-TW" altLang="zh-TW" sz="2400" b="0" i="0" u="none" strike="noStrike" dirty="0">
                <a:solidFill>
                  <a:srgbClr val="000000"/>
                </a:solidFill>
                <a:effectLst/>
                <a:latin typeface="標楷體" panose="03000509000000000000" pitchFamily="65" charset="-120"/>
                <a:ea typeface="標楷體" panose="03000509000000000000" pitchFamily="65" charset="-120"/>
              </a:rPr>
              <a:t>研究動機</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solidFill>
                <a:srgbClr val="000000"/>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研究方法</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研究成果</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結論與未來展望</a:t>
            </a: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endParaRPr lang="en-US" altLang="zh-TW" sz="2400"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Q&amp;A</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6000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4E346C26-44BD-46D7-8E61-C421FA8428E9}"/>
              </a:ext>
            </a:extLst>
          </p:cNvPr>
          <p:cNvSpPr txBox="1"/>
          <p:nvPr/>
        </p:nvSpPr>
        <p:spPr>
          <a:xfrm>
            <a:off x="5581698" y="1206001"/>
            <a:ext cx="4257676" cy="923330"/>
          </a:xfrm>
          <a:prstGeom prst="rect">
            <a:avLst/>
          </a:prstGeom>
          <a:noFill/>
        </p:spPr>
        <p:txBody>
          <a:bodyPr wrap="square" rtlCol="0">
            <a:spAutoFit/>
          </a:bodyPr>
          <a:lstStyle/>
          <a:p>
            <a:pPr algn="ctr"/>
            <a:r>
              <a:rPr lang="en-US" altLang="zh-TW" sz="5400" b="1" dirty="0">
                <a:latin typeface="標楷體" panose="03000509000000000000" pitchFamily="65" charset="-120"/>
                <a:ea typeface="標楷體" panose="03000509000000000000" pitchFamily="65" charset="-120"/>
              </a:rPr>
              <a:t>Q&amp;A</a:t>
            </a:r>
            <a:endParaRPr lang="zh-TW" altLang="en-US" sz="5400" b="1"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705451A4-E351-346A-9944-3E08376F1679}"/>
              </a:ext>
            </a:extLst>
          </p:cNvPr>
          <p:cNvSpPr txBox="1"/>
          <p:nvPr/>
        </p:nvSpPr>
        <p:spPr>
          <a:xfrm>
            <a:off x="1558540" y="1206001"/>
            <a:ext cx="4257676" cy="923330"/>
          </a:xfrm>
          <a:prstGeom prst="rect">
            <a:avLst/>
          </a:prstGeom>
          <a:noFill/>
        </p:spPr>
        <p:txBody>
          <a:bodyPr wrap="square" rtlCol="0">
            <a:spAutoFit/>
          </a:bodyPr>
          <a:lstStyle/>
          <a:p>
            <a:pPr algn="ctr"/>
            <a:r>
              <a:rPr lang="zh-TW" altLang="en-US" sz="5400" b="1" dirty="0">
                <a:latin typeface="標楷體" panose="03000509000000000000" pitchFamily="65" charset="-120"/>
                <a:ea typeface="標楷體" panose="03000509000000000000" pitchFamily="65" charset="-120"/>
              </a:rPr>
              <a:t>謝謝聆聽</a:t>
            </a:r>
          </a:p>
        </p:txBody>
      </p:sp>
      <p:pic>
        <p:nvPicPr>
          <p:cNvPr id="4" name="Google Shape;229;p30">
            <a:extLst>
              <a:ext uri="{FF2B5EF4-FFF2-40B4-BE49-F238E27FC236}">
                <a16:creationId xmlns:a16="http://schemas.microsoft.com/office/drawing/2014/main" id="{70D09758-F77D-FDDE-2A52-3450F899D6C3}"/>
              </a:ext>
            </a:extLst>
          </p:cNvPr>
          <p:cNvPicPr preferRelativeResize="0"/>
          <p:nvPr/>
        </p:nvPicPr>
        <p:blipFill>
          <a:blip r:embed="rId3">
            <a:alphaModFix/>
          </a:blip>
          <a:stretch>
            <a:fillRect/>
          </a:stretch>
        </p:blipFill>
        <p:spPr>
          <a:xfrm>
            <a:off x="2747800" y="2475229"/>
            <a:ext cx="2248613" cy="2108149"/>
          </a:xfrm>
          <a:prstGeom prst="rect">
            <a:avLst/>
          </a:prstGeom>
          <a:noFill/>
          <a:ln>
            <a:noFill/>
          </a:ln>
        </p:spPr>
      </p:pic>
      <p:sp>
        <p:nvSpPr>
          <p:cNvPr id="5" name="Google Shape;230;p30">
            <a:extLst>
              <a:ext uri="{FF2B5EF4-FFF2-40B4-BE49-F238E27FC236}">
                <a16:creationId xmlns:a16="http://schemas.microsoft.com/office/drawing/2014/main" id="{F61249C5-A02C-7D54-DB40-162DD4DA52E8}"/>
              </a:ext>
            </a:extLst>
          </p:cNvPr>
          <p:cNvSpPr txBox="1"/>
          <p:nvPr/>
        </p:nvSpPr>
        <p:spPr>
          <a:xfrm>
            <a:off x="6409447" y="2933491"/>
            <a:ext cx="4393574"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000" dirty="0"/>
              <a:t>聯絡人:</a:t>
            </a:r>
            <a:endParaRPr sz="2000" dirty="0"/>
          </a:p>
          <a:p>
            <a:pPr marL="0" lvl="0" indent="0" algn="l" rtl="0">
              <a:spcBef>
                <a:spcPts val="0"/>
              </a:spcBef>
              <a:spcAft>
                <a:spcPts val="0"/>
              </a:spcAft>
              <a:buNone/>
            </a:pPr>
            <a:r>
              <a:rPr lang="zh-TW" sz="2000" dirty="0"/>
              <a:t>臺北科技大學電機工程系</a:t>
            </a:r>
            <a:endParaRPr sz="2000" dirty="0"/>
          </a:p>
          <a:p>
            <a:pPr marL="0" lvl="0" indent="0" algn="l" rtl="0">
              <a:spcBef>
                <a:spcPts val="0"/>
              </a:spcBef>
              <a:spcAft>
                <a:spcPts val="0"/>
              </a:spcAft>
              <a:buNone/>
            </a:pPr>
            <a:r>
              <a:rPr lang="zh-TW" sz="2000" dirty="0"/>
              <a:t>張正春&lt;ccchang@ntut.edu.tw&gt;</a:t>
            </a:r>
            <a:endParaRPr sz="2000" dirty="0"/>
          </a:p>
        </p:txBody>
      </p:sp>
      <p:grpSp>
        <p:nvGrpSpPr>
          <p:cNvPr id="6" name="Google Shape;500;p1">
            <a:extLst>
              <a:ext uri="{FF2B5EF4-FFF2-40B4-BE49-F238E27FC236}">
                <a16:creationId xmlns:a16="http://schemas.microsoft.com/office/drawing/2014/main" id="{5C52808E-781F-5C62-A153-2C73CC0E3CED}"/>
              </a:ext>
            </a:extLst>
          </p:cNvPr>
          <p:cNvGrpSpPr/>
          <p:nvPr/>
        </p:nvGrpSpPr>
        <p:grpSpPr>
          <a:xfrm>
            <a:off x="5581698" y="4344238"/>
            <a:ext cx="6181716" cy="1839728"/>
            <a:chOff x="3876684" y="5019860"/>
            <a:chExt cx="4230670" cy="1372232"/>
          </a:xfrm>
        </p:grpSpPr>
        <p:sp>
          <p:nvSpPr>
            <p:cNvPr id="7" name="Google Shape;501;p1">
              <a:extLst>
                <a:ext uri="{FF2B5EF4-FFF2-40B4-BE49-F238E27FC236}">
                  <a16:creationId xmlns:a16="http://schemas.microsoft.com/office/drawing/2014/main" id="{C87F9D94-8061-82E4-DDC2-3ECF9AD7BF0C}"/>
                </a:ext>
              </a:extLst>
            </p:cNvPr>
            <p:cNvSpPr/>
            <p:nvPr/>
          </p:nvSpPr>
          <p:spPr>
            <a:xfrm>
              <a:off x="5314957" y="5489391"/>
              <a:ext cx="222818" cy="414281"/>
            </a:xfrm>
            <a:prstGeom prst="rect">
              <a:avLst/>
            </a:prstGeom>
            <a:noFill/>
            <a:ln>
              <a:noFill/>
            </a:ln>
          </p:spPr>
          <p:txBody>
            <a:bodyPr spcFirstLastPara="1" wrap="square" lIns="0" tIns="0" rIns="0" bIns="0" anchor="ctr" anchorCtr="0">
              <a:spAutoFit/>
            </a:bodyPr>
            <a:lstStyle/>
            <a:p>
              <a:pPr marL="0" marR="0" lvl="0" indent="0" algn="ctr" rtl="0">
                <a:lnSpc>
                  <a:spcPct val="185000"/>
                </a:lnSpc>
                <a:spcBef>
                  <a:spcPts val="0"/>
                </a:spcBef>
                <a:spcAft>
                  <a:spcPts val="0"/>
                </a:spcAft>
                <a:buNone/>
              </a:pPr>
              <a:r>
                <a:rPr lang="zh-TW" sz="2000" b="1">
                  <a:solidFill>
                    <a:srgbClr val="7F7F7F"/>
                  </a:solidFill>
                  <a:latin typeface="Lato Black"/>
                  <a:ea typeface="Lato Black"/>
                  <a:cs typeface="Lato Black"/>
                  <a:sym typeface="Lato Black"/>
                </a:rPr>
                <a:t>X</a:t>
              </a:r>
              <a:endParaRPr sz="2000" b="1">
                <a:solidFill>
                  <a:srgbClr val="7F7F7F"/>
                </a:solidFill>
                <a:latin typeface="Lato Black"/>
                <a:ea typeface="Lato Black"/>
                <a:cs typeface="Lato Black"/>
                <a:sym typeface="Lato Black"/>
              </a:endParaRPr>
            </a:p>
          </p:txBody>
        </p:sp>
        <p:pic>
          <p:nvPicPr>
            <p:cNvPr id="8" name="Google Shape;502;p1">
              <a:extLst>
                <a:ext uri="{FF2B5EF4-FFF2-40B4-BE49-F238E27FC236}">
                  <a16:creationId xmlns:a16="http://schemas.microsoft.com/office/drawing/2014/main" id="{E144358B-145B-3F8A-7FD0-11D3061F9F76}"/>
                </a:ext>
              </a:extLst>
            </p:cNvPr>
            <p:cNvPicPr preferRelativeResize="0"/>
            <p:nvPr/>
          </p:nvPicPr>
          <p:blipFill rotWithShape="1">
            <a:blip r:embed="rId4">
              <a:alphaModFix/>
            </a:blip>
            <a:srcRect/>
            <a:stretch/>
          </p:blipFill>
          <p:spPr>
            <a:xfrm>
              <a:off x="3876684" y="5231487"/>
              <a:ext cx="1211051" cy="930087"/>
            </a:xfrm>
            <a:prstGeom prst="rect">
              <a:avLst/>
            </a:prstGeom>
            <a:noFill/>
            <a:ln>
              <a:noFill/>
            </a:ln>
          </p:spPr>
        </p:pic>
        <p:pic>
          <p:nvPicPr>
            <p:cNvPr id="9" name="Google Shape;503;p1">
              <a:extLst>
                <a:ext uri="{FF2B5EF4-FFF2-40B4-BE49-F238E27FC236}">
                  <a16:creationId xmlns:a16="http://schemas.microsoft.com/office/drawing/2014/main" id="{30BC24F7-6985-2E16-74EE-013C32D6FFF1}"/>
                </a:ext>
              </a:extLst>
            </p:cNvPr>
            <p:cNvPicPr preferRelativeResize="0"/>
            <p:nvPr/>
          </p:nvPicPr>
          <p:blipFill rotWithShape="1">
            <a:blip r:embed="rId5">
              <a:alphaModFix/>
            </a:blip>
            <a:srcRect/>
            <a:stretch/>
          </p:blipFill>
          <p:spPr>
            <a:xfrm>
              <a:off x="5719497" y="5019860"/>
              <a:ext cx="2206135" cy="857941"/>
            </a:xfrm>
            <a:prstGeom prst="rect">
              <a:avLst/>
            </a:prstGeom>
            <a:noFill/>
            <a:ln>
              <a:noFill/>
            </a:ln>
          </p:spPr>
        </p:pic>
        <p:pic>
          <p:nvPicPr>
            <p:cNvPr id="10" name="Google Shape;504;p1">
              <a:extLst>
                <a:ext uri="{FF2B5EF4-FFF2-40B4-BE49-F238E27FC236}">
                  <a16:creationId xmlns:a16="http://schemas.microsoft.com/office/drawing/2014/main" id="{F2584129-00B1-343B-843B-1AD4C459EA92}"/>
                </a:ext>
              </a:extLst>
            </p:cNvPr>
            <p:cNvPicPr preferRelativeResize="0"/>
            <p:nvPr/>
          </p:nvPicPr>
          <p:blipFill rotWithShape="1">
            <a:blip r:embed="rId6">
              <a:alphaModFix/>
            </a:blip>
            <a:srcRect/>
            <a:stretch/>
          </p:blipFill>
          <p:spPr>
            <a:xfrm>
              <a:off x="5798771" y="5877996"/>
              <a:ext cx="2308583" cy="514096"/>
            </a:xfrm>
            <a:prstGeom prst="rect">
              <a:avLst/>
            </a:prstGeom>
            <a:noFill/>
            <a:ln>
              <a:noFill/>
            </a:ln>
          </p:spPr>
        </p:pic>
      </p:grpSp>
    </p:spTree>
    <p:extLst>
      <p:ext uri="{BB962C8B-B14F-4D97-AF65-F5344CB8AC3E}">
        <p14:creationId xmlns:p14="http://schemas.microsoft.com/office/powerpoint/2010/main" val="96828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302327" y="297138"/>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研究動機</a:t>
            </a:r>
            <a:endParaRPr lang="zh-TW" altLang="en-US" dirty="0"/>
          </a:p>
        </p:txBody>
      </p:sp>
      <p:grpSp>
        <p:nvGrpSpPr>
          <p:cNvPr id="45" name="群組 44">
            <a:extLst>
              <a:ext uri="{FF2B5EF4-FFF2-40B4-BE49-F238E27FC236}">
                <a16:creationId xmlns:a16="http://schemas.microsoft.com/office/drawing/2014/main" id="{94ED4C1D-9432-8667-4079-873F4E72A63F}"/>
              </a:ext>
            </a:extLst>
          </p:cNvPr>
          <p:cNvGrpSpPr/>
          <p:nvPr/>
        </p:nvGrpSpPr>
        <p:grpSpPr>
          <a:xfrm>
            <a:off x="327602" y="3536900"/>
            <a:ext cx="6646142" cy="943943"/>
            <a:chOff x="80529" y="2887742"/>
            <a:chExt cx="6646142" cy="1277355"/>
          </a:xfrm>
        </p:grpSpPr>
        <p:sp>
          <p:nvSpPr>
            <p:cNvPr id="44" name="矩形: 圓角 43">
              <a:extLst>
                <a:ext uri="{FF2B5EF4-FFF2-40B4-BE49-F238E27FC236}">
                  <a16:creationId xmlns:a16="http://schemas.microsoft.com/office/drawing/2014/main" id="{7220A941-9DC6-7F81-A75B-A402A44EA996}"/>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03660A17-98F6-3787-1D7B-D2C4DC06D5B8}"/>
                </a:ext>
              </a:extLst>
            </p:cNvPr>
            <p:cNvSpPr txBox="1"/>
            <p:nvPr/>
          </p:nvSpPr>
          <p:spPr>
            <a:xfrm>
              <a:off x="80529" y="2926256"/>
              <a:ext cx="6646142" cy="923330"/>
            </a:xfrm>
            <a:prstGeom prst="rect">
              <a:avLst/>
            </a:prstGeom>
            <a:noFill/>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現今</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量測血液生理數值</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通常需要使用</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侵入式</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的方式，如</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按針</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，這種方式不但會引起病患的</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疼痛和不適</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，還可能</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增加傳染病和感染的風險</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51" name="群組 50">
            <a:extLst>
              <a:ext uri="{FF2B5EF4-FFF2-40B4-BE49-F238E27FC236}">
                <a16:creationId xmlns:a16="http://schemas.microsoft.com/office/drawing/2014/main" id="{92EF5AC4-A9E0-0854-C9FD-E29451FB8D10}"/>
              </a:ext>
            </a:extLst>
          </p:cNvPr>
          <p:cNvGrpSpPr/>
          <p:nvPr/>
        </p:nvGrpSpPr>
        <p:grpSpPr>
          <a:xfrm>
            <a:off x="4893829" y="4928907"/>
            <a:ext cx="6593321" cy="943943"/>
            <a:chOff x="5429392" y="4281207"/>
            <a:chExt cx="6593321" cy="1200329"/>
          </a:xfrm>
        </p:grpSpPr>
        <p:sp>
          <p:nvSpPr>
            <p:cNvPr id="50" name="矩形: 圓角 49">
              <a:extLst>
                <a:ext uri="{FF2B5EF4-FFF2-40B4-BE49-F238E27FC236}">
                  <a16:creationId xmlns:a16="http://schemas.microsoft.com/office/drawing/2014/main" id="{6C828723-52D1-9A5D-C4BD-399B51F82154}"/>
                </a:ext>
              </a:extLst>
            </p:cNvPr>
            <p:cNvSpPr/>
            <p:nvPr/>
          </p:nvSpPr>
          <p:spPr>
            <a:xfrm>
              <a:off x="5429392" y="4281207"/>
              <a:ext cx="6593321" cy="1200329"/>
            </a:xfrm>
            <a:prstGeom prst="roundRect">
              <a:avLst/>
            </a:prstGeom>
            <a:ln w="762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7920F1-80D1-9824-F1DA-580D7DE513A4}"/>
                </a:ext>
              </a:extLst>
            </p:cNvPr>
            <p:cNvSpPr txBox="1"/>
            <p:nvPr/>
          </p:nvSpPr>
          <p:spPr>
            <a:xfrm>
              <a:off x="5615708" y="4281207"/>
              <a:ext cx="6220690" cy="923330"/>
            </a:xfrm>
            <a:prstGeom prst="rect">
              <a:avLst/>
            </a:prstGeom>
            <a:noFill/>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本研究使用的</a:t>
              </a:r>
              <a:r>
                <a:rPr lang="en-US" altLang="zh-TW" b="1" dirty="0">
                  <a:solidFill>
                    <a:srgbClr val="FF0000"/>
                  </a:solidFill>
                  <a:latin typeface="標楷體" panose="03000509000000000000" pitchFamily="65" charset="-120"/>
                  <a:ea typeface="標楷體" panose="03000509000000000000" pitchFamily="65" charset="-120"/>
                </a:rPr>
                <a:t>AW-PPG</a:t>
              </a:r>
              <a:r>
                <a:rPr lang="zh-TW" altLang="en-US" dirty="0">
                  <a:solidFill>
                    <a:srgbClr val="000000"/>
                  </a:solidFill>
                  <a:latin typeface="標楷體" panose="03000509000000000000" pitchFamily="65" charset="-120"/>
                  <a:ea typeface="標楷體" panose="03000509000000000000" pitchFamily="65" charset="-120"/>
                </a:rPr>
                <a:t>及</a:t>
              </a:r>
              <a:r>
                <a:rPr lang="en-US" altLang="zh-TW" sz="1800" b="1" i="0" u="none" strike="noStrike" dirty="0">
                  <a:solidFill>
                    <a:srgbClr val="FF0000"/>
                  </a:solidFill>
                  <a:effectLst/>
                  <a:latin typeface="標楷體" panose="03000509000000000000" pitchFamily="65" charset="-120"/>
                  <a:ea typeface="標楷體" panose="03000509000000000000" pitchFamily="65" charset="-120"/>
                </a:rPr>
                <a:t>MW-PPG</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感測技術可以利用不同波長的光線進行量測。例如，紅外線波長可以測量</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血氧飽和度</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，綠色波長可以</a:t>
              </a:r>
              <a:r>
                <a:rPr lang="zh-TW" altLang="en-US" sz="1800" i="0" u="none" strike="noStrike" dirty="0">
                  <a:effectLst/>
                  <a:latin typeface="標楷體" panose="03000509000000000000" pitchFamily="65" charset="-120"/>
                  <a:ea typeface="標楷體" panose="03000509000000000000" pitchFamily="65" charset="-120"/>
                </a:rPr>
                <a:t>測量</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心率</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46" name="群組 45">
            <a:extLst>
              <a:ext uri="{FF2B5EF4-FFF2-40B4-BE49-F238E27FC236}">
                <a16:creationId xmlns:a16="http://schemas.microsoft.com/office/drawing/2014/main" id="{08461CCC-D954-BE02-6310-62F737E3A260}"/>
              </a:ext>
            </a:extLst>
          </p:cNvPr>
          <p:cNvGrpSpPr/>
          <p:nvPr/>
        </p:nvGrpSpPr>
        <p:grpSpPr>
          <a:xfrm>
            <a:off x="4893829" y="2462951"/>
            <a:ext cx="6646142" cy="785456"/>
            <a:chOff x="80529" y="2887742"/>
            <a:chExt cx="6646142" cy="1277355"/>
          </a:xfrm>
        </p:grpSpPr>
        <p:sp>
          <p:nvSpPr>
            <p:cNvPr id="47" name="矩形: 圓角 46">
              <a:extLst>
                <a:ext uri="{FF2B5EF4-FFF2-40B4-BE49-F238E27FC236}">
                  <a16:creationId xmlns:a16="http://schemas.microsoft.com/office/drawing/2014/main" id="{B4715CFA-C173-970D-2D2D-59EE5317BC38}"/>
                </a:ext>
              </a:extLst>
            </p:cNvPr>
            <p:cNvSpPr/>
            <p:nvPr/>
          </p:nvSpPr>
          <p:spPr>
            <a:xfrm>
              <a:off x="80529" y="2887742"/>
              <a:ext cx="6593321" cy="1277355"/>
            </a:xfrm>
            <a:prstGeom prst="roundRect">
              <a:avLst/>
            </a:prstGeom>
            <a:ln w="762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5102DEA9-025A-763F-C1A8-569A9CAE593B}"/>
                </a:ext>
              </a:extLst>
            </p:cNvPr>
            <p:cNvSpPr txBox="1"/>
            <p:nvPr/>
          </p:nvSpPr>
          <p:spPr>
            <a:xfrm>
              <a:off x="80529" y="2926257"/>
              <a:ext cx="6646142" cy="1051102"/>
            </a:xfrm>
            <a:prstGeom prst="rect">
              <a:avLst/>
            </a:prstGeom>
            <a:noFill/>
          </p:spPr>
          <p:txBody>
            <a:bodyPr wrap="square">
              <a:spAutoFit/>
            </a:bodyPr>
            <a:lstStyle/>
            <a:p>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近年來，</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穿戴式裝置</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的普及使得</a:t>
              </a:r>
              <a:r>
                <a:rPr lang="zh-TW" altLang="en-US" sz="1800" b="1" i="0" u="none" strike="noStrike" dirty="0">
                  <a:solidFill>
                    <a:srgbClr val="FF0000"/>
                  </a:solidFill>
                  <a:effectLst/>
                  <a:latin typeface="標楷體" panose="03000509000000000000" pitchFamily="65" charset="-120"/>
                  <a:ea typeface="標楷體" panose="03000509000000000000" pitchFamily="65" charset="-120"/>
                </a:rPr>
                <a:t>可偵測生理資訊的穿戴式手錶或手環</a:t>
              </a:r>
              <a:r>
                <a:rPr lang="zh-TW" altLang="en-US" sz="1800" b="0" i="0" u="none" strike="noStrike" dirty="0">
                  <a:solidFill>
                    <a:srgbClr val="000000"/>
                  </a:solidFill>
                  <a:effectLst/>
                  <a:latin typeface="標楷體" panose="03000509000000000000" pitchFamily="65" charset="-120"/>
                  <a:ea typeface="標楷體" panose="03000509000000000000" pitchFamily="65" charset="-120"/>
                </a:rPr>
                <a:t>已成為現代生活不可或缺的配件之一。</a:t>
              </a:r>
              <a:endParaRPr lang="zh-TW" altLang="en-US" dirty="0">
                <a:latin typeface="標楷體" panose="03000509000000000000" pitchFamily="65" charset="-120"/>
                <a:ea typeface="標楷體" panose="03000509000000000000" pitchFamily="65" charset="-120"/>
              </a:endParaRPr>
            </a:p>
          </p:txBody>
        </p:sp>
      </p:grpSp>
      <p:pic>
        <p:nvPicPr>
          <p:cNvPr id="3" name="Picture 5">
            <a:extLst>
              <a:ext uri="{FF2B5EF4-FFF2-40B4-BE49-F238E27FC236}">
                <a16:creationId xmlns:a16="http://schemas.microsoft.com/office/drawing/2014/main" id="{7A40CB24-1F01-3C02-BF36-ABA6F5022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9" y="4563293"/>
            <a:ext cx="4692052" cy="167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68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126836" y="240146"/>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方法</a:t>
            </a:r>
            <a:endParaRPr lang="zh-TW" altLang="en-US" dirty="0"/>
          </a:p>
        </p:txBody>
      </p:sp>
      <p:grpSp>
        <p:nvGrpSpPr>
          <p:cNvPr id="5" name="群組 4">
            <a:extLst>
              <a:ext uri="{FF2B5EF4-FFF2-40B4-BE49-F238E27FC236}">
                <a16:creationId xmlns:a16="http://schemas.microsoft.com/office/drawing/2014/main" id="{4F28926C-D111-24CA-1959-A68422C85D62}"/>
              </a:ext>
            </a:extLst>
          </p:cNvPr>
          <p:cNvGrpSpPr/>
          <p:nvPr/>
        </p:nvGrpSpPr>
        <p:grpSpPr>
          <a:xfrm>
            <a:off x="448828" y="3026363"/>
            <a:ext cx="5261727" cy="1386887"/>
            <a:chOff x="80529" y="2887742"/>
            <a:chExt cx="6646142" cy="1277355"/>
          </a:xfrm>
        </p:grpSpPr>
        <p:sp>
          <p:nvSpPr>
            <p:cNvPr id="6" name="矩形: 圓角 5">
              <a:extLst>
                <a:ext uri="{FF2B5EF4-FFF2-40B4-BE49-F238E27FC236}">
                  <a16:creationId xmlns:a16="http://schemas.microsoft.com/office/drawing/2014/main" id="{B519D695-F92D-6C5A-3140-854B690D7FBC}"/>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4EDC47C7-07C9-0F71-82D9-C1E8EF91A01F}"/>
                </a:ext>
              </a:extLst>
            </p:cNvPr>
            <p:cNvSpPr txBox="1"/>
            <p:nvPr/>
          </p:nvSpPr>
          <p:spPr>
            <a:xfrm>
              <a:off x="80529" y="2926255"/>
              <a:ext cx="6646142" cy="1110616"/>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cs typeface="Times New Roman" panose="02020603050405020304" pitchFamily="18" charset="0"/>
                </a:rPr>
                <a:t>結合微型光譜感測器、手機</a:t>
              </a:r>
              <a:r>
                <a:rPr lang="en-US" altLang="zh-TW" dirty="0">
                  <a:latin typeface="標楷體" panose="03000509000000000000" pitchFamily="65" charset="-120"/>
                  <a:ea typeface="標楷體" panose="03000509000000000000" pitchFamily="65" charset="-120"/>
                  <a:cs typeface="Times New Roman" panose="02020603050405020304" pitchFamily="18" charset="0"/>
                </a:rPr>
                <a:t>App</a:t>
              </a:r>
              <a:r>
                <a:rPr lang="zh-TW" altLang="en-US" dirty="0">
                  <a:latin typeface="標楷體" panose="03000509000000000000" pitchFamily="65" charset="-120"/>
                  <a:ea typeface="標楷體" panose="03000509000000000000" pitchFamily="65" charset="-120"/>
                  <a:cs typeface="Times New Roman" panose="02020603050405020304" pitchFamily="18" charset="0"/>
                </a:rPr>
                <a:t>、</a:t>
              </a:r>
              <a:r>
                <a:rPr lang="en-US" altLang="zh-TW" dirty="0">
                  <a:latin typeface="標楷體" panose="03000509000000000000" pitchFamily="65" charset="-120"/>
                  <a:ea typeface="標楷體" panose="03000509000000000000" pitchFamily="65" charset="-120"/>
                  <a:cs typeface="Times New Roman" panose="02020603050405020304" pitchFamily="18" charset="0"/>
                </a:rPr>
                <a:t>3D</a:t>
              </a:r>
              <a:r>
                <a:rPr lang="zh-TW" altLang="en-US" dirty="0">
                  <a:latin typeface="標楷體" panose="03000509000000000000" pitchFamily="65" charset="-120"/>
                  <a:ea typeface="標楷體" panose="03000509000000000000" pitchFamily="65" charset="-120"/>
                  <a:cs typeface="Times New Roman" panose="02020603050405020304" pitchFamily="18" charset="0"/>
                </a:rPr>
                <a:t>列印、微控制器、藍牙傳輸晶片研製全波段光譜量測系統，並利用深度神經網路技術進行光譜訊號處理模型訓練，以達成更高準確率之血液量測系統。</a:t>
              </a:r>
              <a:endParaRPr lang="zh-TW" altLang="en-US" dirty="0">
                <a:latin typeface="標楷體" panose="03000509000000000000" pitchFamily="65" charset="-120"/>
                <a:ea typeface="標楷體" panose="03000509000000000000" pitchFamily="65" charset="-120"/>
              </a:endParaRPr>
            </a:p>
          </p:txBody>
        </p:sp>
      </p:grpSp>
      <p:pic>
        <p:nvPicPr>
          <p:cNvPr id="9" name="圖片 8">
            <a:extLst>
              <a:ext uri="{FF2B5EF4-FFF2-40B4-BE49-F238E27FC236}">
                <a16:creationId xmlns:a16="http://schemas.microsoft.com/office/drawing/2014/main" id="{CB7E876F-0245-8178-E86A-3A2A4892850B}"/>
              </a:ext>
            </a:extLst>
          </p:cNvPr>
          <p:cNvPicPr>
            <a:picLocks noChangeAspect="1"/>
          </p:cNvPicPr>
          <p:nvPr/>
        </p:nvPicPr>
        <p:blipFill>
          <a:blip r:embed="rId2"/>
          <a:stretch>
            <a:fillRect/>
          </a:stretch>
        </p:blipFill>
        <p:spPr>
          <a:xfrm>
            <a:off x="6096000" y="2426335"/>
            <a:ext cx="5274310" cy="1852930"/>
          </a:xfrm>
          <a:prstGeom prst="rect">
            <a:avLst/>
          </a:prstGeom>
        </p:spPr>
      </p:pic>
    </p:spTree>
    <p:extLst>
      <p:ext uri="{BB962C8B-B14F-4D97-AF65-F5344CB8AC3E}">
        <p14:creationId xmlns:p14="http://schemas.microsoft.com/office/powerpoint/2010/main" val="286965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螢幕擷取畫面, 圖表, 字型 的圖片&#10;&#10;自動產生的描述">
            <a:extLst>
              <a:ext uri="{FF2B5EF4-FFF2-40B4-BE49-F238E27FC236}">
                <a16:creationId xmlns:a16="http://schemas.microsoft.com/office/drawing/2014/main" id="{B582EDCB-C652-49B3-8ED1-F7D4A94105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678" y="3941422"/>
            <a:ext cx="4306644" cy="2359708"/>
          </a:xfrm>
          <a:prstGeom prst="rect">
            <a:avLst/>
          </a:prstGeom>
          <a:noFill/>
        </p:spPr>
      </p:pic>
      <p:grpSp>
        <p:nvGrpSpPr>
          <p:cNvPr id="4" name="群組 3">
            <a:extLst>
              <a:ext uri="{FF2B5EF4-FFF2-40B4-BE49-F238E27FC236}">
                <a16:creationId xmlns:a16="http://schemas.microsoft.com/office/drawing/2014/main" id="{5CC166D4-085A-4836-BA26-AB5250FE504F}"/>
              </a:ext>
            </a:extLst>
          </p:cNvPr>
          <p:cNvGrpSpPr/>
          <p:nvPr/>
        </p:nvGrpSpPr>
        <p:grpSpPr>
          <a:xfrm>
            <a:off x="6473073" y="2062026"/>
            <a:ext cx="5261727" cy="1583191"/>
            <a:chOff x="80529" y="2887742"/>
            <a:chExt cx="6646142" cy="1277355"/>
          </a:xfrm>
        </p:grpSpPr>
        <p:sp>
          <p:nvSpPr>
            <p:cNvPr id="5" name="矩形: 圓角 4">
              <a:extLst>
                <a:ext uri="{FF2B5EF4-FFF2-40B4-BE49-F238E27FC236}">
                  <a16:creationId xmlns:a16="http://schemas.microsoft.com/office/drawing/2014/main" id="{EF00A2F3-D275-44E9-B192-022EC02EF318}"/>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61F429E2-EF05-424D-9D5A-024D1AFEF8C1}"/>
                </a:ext>
              </a:extLst>
            </p:cNvPr>
            <p:cNvSpPr txBox="1"/>
            <p:nvPr/>
          </p:nvSpPr>
          <p:spPr>
            <a:xfrm>
              <a:off x="80529" y="2926255"/>
              <a:ext cx="6646142" cy="1191942"/>
            </a:xfrm>
            <a:prstGeom prst="rect">
              <a:avLst/>
            </a:prstGeom>
            <a:noFill/>
          </p:spPr>
          <p:txBody>
            <a:bodyPr wrap="square">
              <a:spAutoFit/>
            </a:bodyPr>
            <a:lstStyle/>
            <a:p>
              <a:pPr algn="just"/>
              <a:r>
                <a:rPr lang="zh-TW" alt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微型光譜量測裝置</a:t>
              </a:r>
              <a:r>
                <a:rPr lang="zh-TW" altLang="en-US" sz="18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控制電路板、光源模組和鋰電池等多個組件。</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微型光譜感測晶片，該晶片能將血液中的光譜訊號轉換為電訊號，提供研究人員進行更進一步的分析和處理。</a:t>
              </a:r>
              <a:endParaRPr lang="zh-TW" altLang="en-US" dirty="0">
                <a:latin typeface="標楷體" panose="03000509000000000000" pitchFamily="65" charset="-120"/>
                <a:ea typeface="標楷體" panose="03000509000000000000" pitchFamily="65" charset="-120"/>
              </a:endParaRPr>
            </a:p>
          </p:txBody>
        </p:sp>
      </p:grpSp>
      <p:grpSp>
        <p:nvGrpSpPr>
          <p:cNvPr id="7" name="群組 6">
            <a:extLst>
              <a:ext uri="{FF2B5EF4-FFF2-40B4-BE49-F238E27FC236}">
                <a16:creationId xmlns:a16="http://schemas.microsoft.com/office/drawing/2014/main" id="{1D5D89B7-8273-4142-B8B4-F2A66878DBFA}"/>
              </a:ext>
            </a:extLst>
          </p:cNvPr>
          <p:cNvGrpSpPr/>
          <p:nvPr/>
        </p:nvGrpSpPr>
        <p:grpSpPr>
          <a:xfrm>
            <a:off x="335837" y="2969811"/>
            <a:ext cx="5261727" cy="1001554"/>
            <a:chOff x="80529" y="2887742"/>
            <a:chExt cx="6646142" cy="1277355"/>
          </a:xfrm>
        </p:grpSpPr>
        <p:sp>
          <p:nvSpPr>
            <p:cNvPr id="8" name="矩形: 圓角 7">
              <a:extLst>
                <a:ext uri="{FF2B5EF4-FFF2-40B4-BE49-F238E27FC236}">
                  <a16:creationId xmlns:a16="http://schemas.microsoft.com/office/drawing/2014/main" id="{1AF0E983-83BF-4DFC-800C-FC0EB08E297D}"/>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D340A65B-420A-4152-8CAB-D228928E15F9}"/>
                </a:ext>
              </a:extLst>
            </p:cNvPr>
            <p:cNvSpPr txBox="1"/>
            <p:nvPr/>
          </p:nvSpPr>
          <p:spPr>
            <a:xfrm>
              <a:off x="80529" y="2926254"/>
              <a:ext cx="6646142" cy="1177590"/>
            </a:xfrm>
            <a:prstGeom prst="rect">
              <a:avLst/>
            </a:prstGeom>
            <a:noFill/>
          </p:spPr>
          <p:txBody>
            <a:bodyPr wrap="square">
              <a:spAutoFit/>
            </a:bodyPr>
            <a:lstStyle/>
            <a:p>
              <a:pPr algn="just"/>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控制量測裝置的</a:t>
              </a:r>
              <a:r>
                <a:rPr lang="zh-TW" alt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行動裝置應用程式</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rPr>
                <a:t>通過低功耗藍牙從智慧型手機傳送量測指令至控制電路板，控制光源模組的開關和光譜訊號的擷取。</a:t>
              </a:r>
              <a:endParaRPr lang="zh-TW" altLang="en-US" dirty="0">
                <a:latin typeface="標楷體" panose="03000509000000000000" pitchFamily="65" charset="-120"/>
                <a:ea typeface="標楷體" panose="03000509000000000000" pitchFamily="65" charset="-120"/>
              </a:endParaRPr>
            </a:p>
          </p:txBody>
        </p:sp>
      </p:grpSp>
      <p:sp>
        <p:nvSpPr>
          <p:cNvPr id="13" name="標題 1">
            <a:extLst>
              <a:ext uri="{FF2B5EF4-FFF2-40B4-BE49-F238E27FC236}">
                <a16:creationId xmlns:a16="http://schemas.microsoft.com/office/drawing/2014/main" id="{EB02921A-E7D7-4285-BD7E-6776C3F58F57}"/>
              </a:ext>
            </a:extLst>
          </p:cNvPr>
          <p:cNvSpPr txBox="1">
            <a:spLocks noGrp="1"/>
          </p:cNvSpPr>
          <p:nvPr>
            <p:ph type="title"/>
          </p:nvPr>
        </p:nvSpPr>
        <p:spPr>
          <a:xfrm>
            <a:off x="1096963" y="287338"/>
            <a:ext cx="10058400" cy="1449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zh-TW" dirty="0">
                <a:solidFill>
                  <a:srgbClr val="000000"/>
                </a:solidFill>
                <a:latin typeface="標楷體" panose="03000509000000000000" pitchFamily="65" charset="-120"/>
                <a:ea typeface="標楷體" panose="03000509000000000000" pitchFamily="65" charset="-120"/>
              </a:rPr>
              <a:t>研究</a:t>
            </a:r>
            <a:r>
              <a:rPr lang="zh-TW" altLang="en-US" dirty="0">
                <a:solidFill>
                  <a:srgbClr val="000000"/>
                </a:solidFill>
                <a:latin typeface="標楷體" panose="03000509000000000000" pitchFamily="65" charset="-120"/>
                <a:ea typeface="標楷體" panose="03000509000000000000" pitchFamily="65" charset="-120"/>
              </a:rPr>
              <a:t>方法</a:t>
            </a:r>
            <a:endParaRPr lang="zh-TW" altLang="en-US" dirty="0"/>
          </a:p>
        </p:txBody>
      </p:sp>
    </p:spTree>
    <p:extLst>
      <p:ext uri="{BB962C8B-B14F-4D97-AF65-F5344CB8AC3E}">
        <p14:creationId xmlns:p14="http://schemas.microsoft.com/office/powerpoint/2010/main" val="3399709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924" y="286612"/>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pic>
        <p:nvPicPr>
          <p:cNvPr id="3" name="圖片 2" descr="一張含有 文字, 螢幕擷取畫面 的圖片&#10;&#10;自動產生的描述">
            <a:extLst>
              <a:ext uri="{FF2B5EF4-FFF2-40B4-BE49-F238E27FC236}">
                <a16:creationId xmlns:a16="http://schemas.microsoft.com/office/drawing/2014/main" id="{04AC690B-7AB9-5C3B-77DA-0A40BCEF4E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8001" y="1860460"/>
            <a:ext cx="4644865" cy="1792996"/>
          </a:xfrm>
          <a:prstGeom prst="rect">
            <a:avLst/>
          </a:prstGeom>
        </p:spPr>
      </p:pic>
      <p:sp>
        <p:nvSpPr>
          <p:cNvPr id="5" name="文字方塊 4">
            <a:extLst>
              <a:ext uri="{FF2B5EF4-FFF2-40B4-BE49-F238E27FC236}">
                <a16:creationId xmlns:a16="http://schemas.microsoft.com/office/drawing/2014/main" id="{87254F50-EA3A-9424-58FE-B6EA098B5736}"/>
              </a:ext>
            </a:extLst>
          </p:cNvPr>
          <p:cNvSpPr txBox="1"/>
          <p:nvPr/>
        </p:nvSpPr>
        <p:spPr>
          <a:xfrm>
            <a:off x="1096924" y="2235864"/>
            <a:ext cx="3727450" cy="461665"/>
          </a:xfrm>
          <a:prstGeom prst="rect">
            <a:avLst/>
          </a:prstGeom>
          <a:noFill/>
        </p:spPr>
        <p:txBody>
          <a:bodyPr wrap="square">
            <a:spAutoFit/>
          </a:bodyPr>
          <a:lstStyle/>
          <a:p>
            <a:pPr lvl="1" algn="just"/>
            <a:r>
              <a:rPr lang="zh-TW" altLang="zh-TW" sz="2400" b="1" kern="100" dirty="0">
                <a:effectLst/>
                <a:latin typeface="Times New Roman" panose="02020603050405020304" pitchFamily="18" charset="0"/>
                <a:ea typeface="標楷體" panose="03000509000000000000" pitchFamily="65" charset="-120"/>
              </a:rPr>
              <a:t>穿戴式光譜量測</a:t>
            </a:r>
            <a:r>
              <a:rPr lang="zh-TW" altLang="en-US" sz="2400" b="1" kern="100" dirty="0">
                <a:effectLst/>
                <a:latin typeface="Times New Roman" panose="02020603050405020304" pitchFamily="18" charset="0"/>
                <a:ea typeface="標楷體" panose="03000509000000000000" pitchFamily="65" charset="-120"/>
              </a:rPr>
              <a:t>裝置</a:t>
            </a:r>
            <a:endParaRPr lang="zh-TW" altLang="zh-TW" sz="2400" b="1" kern="100" dirty="0">
              <a:effectLst/>
              <a:latin typeface="Times New Roman" panose="0202060305040502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86AA0CFF-7B94-2A03-EC31-729D35B24E66}"/>
              </a:ext>
            </a:extLst>
          </p:cNvPr>
          <p:cNvGraphicFramePr>
            <a:graphicFrameLocks noGrp="1"/>
          </p:cNvGraphicFramePr>
          <p:nvPr>
            <p:extLst>
              <p:ext uri="{D42A27DB-BD31-4B8C-83A1-F6EECF244321}">
                <p14:modId xmlns:p14="http://schemas.microsoft.com/office/powerpoint/2010/main" val="1998999139"/>
              </p:ext>
            </p:extLst>
          </p:nvPr>
        </p:nvGraphicFramePr>
        <p:xfrm>
          <a:off x="5588001" y="3743018"/>
          <a:ext cx="5178130" cy="2561699"/>
        </p:xfrm>
        <a:graphic>
          <a:graphicData uri="http://schemas.openxmlformats.org/drawingml/2006/table">
            <a:tbl>
              <a:tblPr firstRow="1" firstCol="1" bandRow="1">
                <a:tableStyleId>{5C22544A-7EE6-4342-B048-85BDC9FD1C3A}</a:tableStyleId>
              </a:tblPr>
              <a:tblGrid>
                <a:gridCol w="2159969">
                  <a:extLst>
                    <a:ext uri="{9D8B030D-6E8A-4147-A177-3AD203B41FA5}">
                      <a16:colId xmlns:a16="http://schemas.microsoft.com/office/drawing/2014/main" val="1020376493"/>
                    </a:ext>
                  </a:extLst>
                </a:gridCol>
                <a:gridCol w="1760742">
                  <a:extLst>
                    <a:ext uri="{9D8B030D-6E8A-4147-A177-3AD203B41FA5}">
                      <a16:colId xmlns:a16="http://schemas.microsoft.com/office/drawing/2014/main" val="3214486960"/>
                    </a:ext>
                  </a:extLst>
                </a:gridCol>
                <a:gridCol w="1257419">
                  <a:extLst>
                    <a:ext uri="{9D8B030D-6E8A-4147-A177-3AD203B41FA5}">
                      <a16:colId xmlns:a16="http://schemas.microsoft.com/office/drawing/2014/main" val="2543123712"/>
                    </a:ext>
                  </a:extLst>
                </a:gridCol>
              </a:tblGrid>
              <a:tr h="465193">
                <a:tc rowSpan="7">
                  <a:txBody>
                    <a:bodyPr/>
                    <a:lstStyle/>
                    <a:p>
                      <a:pPr indent="254000" algn="ctr">
                        <a:lnSpc>
                          <a:spcPct val="150000"/>
                        </a:lnSpc>
                      </a:pPr>
                      <a:r>
                        <a:rPr lang="en-US" sz="1200" kern="100" dirty="0" err="1">
                          <a:effectLst/>
                        </a:rPr>
                        <a:t>nanoλ</a:t>
                      </a:r>
                      <a:r>
                        <a:rPr lang="en-US" sz="1200" kern="100" dirty="0">
                          <a:effectLst/>
                        </a:rPr>
                        <a:t> </a:t>
                      </a:r>
                      <a:r>
                        <a:rPr lang="en-US" sz="1200" kern="100" dirty="0" err="1">
                          <a:effectLst/>
                        </a:rPr>
                        <a:t>apolloTM</a:t>
                      </a:r>
                      <a:r>
                        <a:rPr lang="en-US" sz="1200" kern="100" dirty="0">
                          <a:effectLst/>
                        </a:rPr>
                        <a:t> sensor</a:t>
                      </a:r>
                      <a:endParaRPr lang="zh-TW" sz="1200" kern="100" dirty="0">
                        <a:effectLst/>
                        <a:latin typeface="Times New Roman" panose="02020603050405020304" pitchFamily="18" charset="0"/>
                        <a:ea typeface="標楷體" panose="03000509000000000000" pitchFamily="65" charset="-120"/>
                      </a:endParaRPr>
                    </a:p>
                  </a:txBody>
                  <a:tcPr marL="68580" marR="68580" marT="0" marB="0">
                    <a:solidFill>
                      <a:schemeClr val="accent1"/>
                    </a:solidFill>
                  </a:tcPr>
                </a:tc>
                <a:tc>
                  <a:txBody>
                    <a:bodyPr/>
                    <a:lstStyle/>
                    <a:p>
                      <a:pPr indent="254000" algn="ctr">
                        <a:lnSpc>
                          <a:spcPct val="150000"/>
                        </a:lnSpc>
                      </a:pPr>
                      <a:r>
                        <a:rPr lang="en-US" sz="1200" kern="100" dirty="0">
                          <a:effectLst/>
                        </a:rPr>
                        <a:t>Wavelength range: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400 nm~1000 nm</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208403324"/>
                  </a:ext>
                </a:extLst>
              </a:tr>
              <a:tr h="219487">
                <a:tc vMerge="1">
                  <a:txBody>
                    <a:bodyPr/>
                    <a:lstStyle/>
                    <a:p>
                      <a:endParaRPr lang="zh-TW" altLang="en-US"/>
                    </a:p>
                  </a:txBody>
                  <a:tcPr/>
                </a:tc>
                <a:tc>
                  <a:txBody>
                    <a:bodyPr/>
                    <a:lstStyle/>
                    <a:p>
                      <a:pPr indent="254000" algn="ctr">
                        <a:lnSpc>
                          <a:spcPct val="150000"/>
                        </a:lnSpc>
                      </a:pPr>
                      <a:r>
                        <a:rPr lang="en-US" sz="1200" kern="100">
                          <a:effectLst/>
                        </a:rPr>
                        <a:t>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25~30 nm</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264862356"/>
                  </a:ext>
                </a:extLst>
              </a:tr>
              <a:tr h="219487">
                <a:tc vMerge="1">
                  <a:txBody>
                    <a:bodyPr/>
                    <a:lstStyle/>
                    <a:p>
                      <a:endParaRPr lang="zh-TW" altLang="en-US"/>
                    </a:p>
                  </a:txBody>
                  <a:tcPr/>
                </a:tc>
                <a:tc>
                  <a:txBody>
                    <a:bodyPr/>
                    <a:lstStyle/>
                    <a:p>
                      <a:pPr indent="254000" algn="ctr">
                        <a:lnSpc>
                          <a:spcPct val="150000"/>
                        </a:lnSpc>
                      </a:pPr>
                      <a:r>
                        <a:rPr lang="en-US" sz="1200" kern="100">
                          <a:effectLst/>
                        </a:rPr>
                        <a:t>ADC Full Scale: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0~3.3V</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891093953"/>
                  </a:ext>
                </a:extLst>
              </a:tr>
              <a:tr h="219487">
                <a:tc vMerge="1">
                  <a:txBody>
                    <a:bodyPr/>
                    <a:lstStyle/>
                    <a:p>
                      <a:endParaRPr lang="zh-TW" altLang="en-US"/>
                    </a:p>
                  </a:txBody>
                  <a:tcPr/>
                </a:tc>
                <a:tc>
                  <a:txBody>
                    <a:bodyPr/>
                    <a:lstStyle/>
                    <a:p>
                      <a:pPr indent="254000" algn="ctr">
                        <a:lnSpc>
                          <a:spcPct val="150000"/>
                        </a:lnSpc>
                      </a:pPr>
                      <a:r>
                        <a:rPr lang="en-US" sz="1200" kern="100">
                          <a:effectLst/>
                        </a:rPr>
                        <a:t>A/D resolution:</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12-bits</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842147927"/>
                  </a:ext>
                </a:extLst>
              </a:tr>
              <a:tr h="219487">
                <a:tc vMerge="1">
                  <a:txBody>
                    <a:bodyPr/>
                    <a:lstStyle/>
                    <a:p>
                      <a:endParaRPr lang="zh-TW" altLang="en-US"/>
                    </a:p>
                  </a:txBody>
                  <a:tcPr/>
                </a:tc>
                <a:tc>
                  <a:txBody>
                    <a:bodyPr/>
                    <a:lstStyle/>
                    <a:p>
                      <a:pPr indent="254000" algn="ctr">
                        <a:lnSpc>
                          <a:spcPct val="150000"/>
                        </a:lnSpc>
                      </a:pPr>
                      <a:r>
                        <a:rPr lang="en-US" sz="1200" kern="100">
                          <a:effectLst/>
                        </a:rPr>
                        <a:t>SNR:</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2218432080"/>
                  </a:ext>
                </a:extLst>
              </a:tr>
              <a:tr h="268457">
                <a:tc vMerge="1">
                  <a:txBody>
                    <a:bodyPr/>
                    <a:lstStyle/>
                    <a:p>
                      <a:endParaRPr lang="zh-TW" altLang="en-US"/>
                    </a:p>
                  </a:txBody>
                  <a:tcPr/>
                </a:tc>
                <a:tc>
                  <a:txBody>
                    <a:bodyPr/>
                    <a:lstStyle/>
                    <a:p>
                      <a:pPr indent="254000" algn="ctr">
                        <a:lnSpc>
                          <a:spcPct val="150000"/>
                        </a:lnSpc>
                      </a:pPr>
                      <a:r>
                        <a:rPr lang="en-US" sz="1200" kern="100">
                          <a:effectLst/>
                        </a:rPr>
                        <a:t>Dynamic Range:</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a:effectLst/>
                        </a:rPr>
                        <a:t>&gt; 1000:1</a:t>
                      </a:r>
                      <a:endParaRPr lang="zh-TW" sz="1200" kern="10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671918078"/>
                  </a:ext>
                </a:extLst>
              </a:tr>
              <a:tr h="710900">
                <a:tc vMerge="1">
                  <a:txBody>
                    <a:bodyPr/>
                    <a:lstStyle/>
                    <a:p>
                      <a:endParaRPr lang="zh-TW" altLang="en-US"/>
                    </a:p>
                  </a:txBody>
                  <a:tcPr/>
                </a:tc>
                <a:tc>
                  <a:txBody>
                    <a:bodyPr/>
                    <a:lstStyle/>
                    <a:p>
                      <a:pPr indent="254000" algn="ctr">
                        <a:lnSpc>
                          <a:spcPct val="150000"/>
                        </a:lnSpc>
                      </a:pPr>
                      <a:r>
                        <a:rPr lang="en-US" sz="1200" kern="100" dirty="0">
                          <a:effectLst/>
                        </a:rPr>
                        <a:t>Integration Time:</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tc>
                  <a:txBody>
                    <a:bodyPr/>
                    <a:lstStyle/>
                    <a:p>
                      <a:pPr indent="254000" algn="ctr">
                        <a:lnSpc>
                          <a:spcPct val="150000"/>
                        </a:lnSpc>
                      </a:pPr>
                      <a:r>
                        <a:rPr lang="en-US" sz="1200" kern="100" dirty="0">
                          <a:effectLst/>
                        </a:rPr>
                        <a:t>211us~, manual or auto setting</a:t>
                      </a:r>
                      <a:endParaRPr lang="zh-TW" sz="1200" kern="100" dirty="0">
                        <a:effectLst/>
                        <a:latin typeface="Times New Roman" panose="02020603050405020304" pitchFamily="18" charset="0"/>
                        <a:ea typeface="標楷體" panose="03000509000000000000" pitchFamily="65" charset="-120"/>
                      </a:endParaRPr>
                    </a:p>
                  </a:txBody>
                  <a:tcPr marL="68580" marR="68580" marT="0" marB="0" anchor="ctr"/>
                </a:tc>
                <a:extLst>
                  <a:ext uri="{0D108BD9-81ED-4DB2-BD59-A6C34878D82A}">
                    <a16:rowId xmlns:a16="http://schemas.microsoft.com/office/drawing/2014/main" val="1076730032"/>
                  </a:ext>
                </a:extLst>
              </a:tr>
            </a:tbl>
          </a:graphicData>
        </a:graphic>
      </p:graphicFrame>
      <p:pic>
        <p:nvPicPr>
          <p:cNvPr id="8" name="圖片 4" descr="https://2.bp.blogspot.com/--JjeA86bn5Q/WUWDMZFf-pI/AAAAAAAASKM/vDLOO8kypPU3v3VAYzERzI4Y1rJPb_4zACLcBGAs/s1600/Nanolambda-3.JPG">
            <a:extLst>
              <a:ext uri="{FF2B5EF4-FFF2-40B4-BE49-F238E27FC236}">
                <a16:creationId xmlns:a16="http://schemas.microsoft.com/office/drawing/2014/main" id="{A7A3D58B-EE1A-C067-8AF1-BA38D6C40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826" y="4239587"/>
            <a:ext cx="1800225" cy="19526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a:extLst>
              <a:ext uri="{FF2B5EF4-FFF2-40B4-BE49-F238E27FC236}">
                <a16:creationId xmlns:a16="http://schemas.microsoft.com/office/drawing/2014/main" id="{50FCB8A4-8772-951C-6F1E-3D13C1ED2E17}"/>
              </a:ext>
            </a:extLst>
          </p:cNvPr>
          <p:cNvGrpSpPr/>
          <p:nvPr/>
        </p:nvGrpSpPr>
        <p:grpSpPr>
          <a:xfrm>
            <a:off x="505979" y="4836111"/>
            <a:ext cx="4948671" cy="925829"/>
            <a:chOff x="80529" y="2887742"/>
            <a:chExt cx="6646142" cy="1277355"/>
          </a:xfrm>
        </p:grpSpPr>
        <p:sp>
          <p:nvSpPr>
            <p:cNvPr id="12" name="矩形: 圓角 11">
              <a:extLst>
                <a:ext uri="{FF2B5EF4-FFF2-40B4-BE49-F238E27FC236}">
                  <a16:creationId xmlns:a16="http://schemas.microsoft.com/office/drawing/2014/main" id="{EB388CD8-2A4C-CD37-2265-82ED312A8AA2}"/>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D739FBAB-D600-AC4A-35A5-2E8CFD71A84B}"/>
                </a:ext>
              </a:extLst>
            </p:cNvPr>
            <p:cNvSpPr txBox="1"/>
            <p:nvPr/>
          </p:nvSpPr>
          <p:spPr>
            <a:xfrm>
              <a:off x="80529" y="2926256"/>
              <a:ext cx="6646142" cy="767970"/>
            </a:xfrm>
            <a:prstGeom prst="rect">
              <a:avLst/>
            </a:prstGeom>
            <a:noFill/>
          </p:spPr>
          <p:txBody>
            <a:bodyPr wrap="square">
              <a:spAutoFit/>
            </a:bodyPr>
            <a:lstStyle/>
            <a:p>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微型光譜感測晶片利用大量微型光譜感測陣列進行光譜資訊的擷取，不僅</a:t>
              </a:r>
              <a:r>
                <a:rPr lang="zh-TW" altLang="zh-TW" sz="18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體積小巧</a:t>
              </a:r>
              <a:r>
                <a:rPr lang="zh-TW" altLang="zh-TW" sz="18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成本也相對較低</a:t>
              </a:r>
              <a:endParaRPr lang="zh-TW" altLang="en-US" b="1" dirty="0">
                <a:solidFill>
                  <a:srgbClr val="FF0000"/>
                </a:solidFill>
              </a:endParaRPr>
            </a:p>
          </p:txBody>
        </p:sp>
      </p:grpSp>
    </p:spTree>
    <p:extLst>
      <p:ext uri="{BB962C8B-B14F-4D97-AF65-F5344CB8AC3E}">
        <p14:creationId xmlns:p14="http://schemas.microsoft.com/office/powerpoint/2010/main" val="89256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924" y="260350"/>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grpSp>
        <p:nvGrpSpPr>
          <p:cNvPr id="8" name="群組 7">
            <a:extLst>
              <a:ext uri="{FF2B5EF4-FFF2-40B4-BE49-F238E27FC236}">
                <a16:creationId xmlns:a16="http://schemas.microsoft.com/office/drawing/2014/main" id="{600A4082-CD50-E112-7025-4BC0B9397855}"/>
              </a:ext>
            </a:extLst>
          </p:cNvPr>
          <p:cNvGrpSpPr/>
          <p:nvPr/>
        </p:nvGrpSpPr>
        <p:grpSpPr>
          <a:xfrm>
            <a:off x="1096924" y="4380168"/>
            <a:ext cx="4948671" cy="951245"/>
            <a:chOff x="80529" y="2887742"/>
            <a:chExt cx="6646142" cy="1312421"/>
          </a:xfrm>
        </p:grpSpPr>
        <p:sp>
          <p:nvSpPr>
            <p:cNvPr id="9" name="矩形: 圓角 8">
              <a:extLst>
                <a:ext uri="{FF2B5EF4-FFF2-40B4-BE49-F238E27FC236}">
                  <a16:creationId xmlns:a16="http://schemas.microsoft.com/office/drawing/2014/main" id="{13DAEC18-EC64-600F-3030-EAAAB375EFE0}"/>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34AE06B7-8ABA-25E5-BCA3-06A410B162D4}"/>
                </a:ext>
              </a:extLst>
            </p:cNvPr>
            <p:cNvSpPr txBox="1"/>
            <p:nvPr/>
          </p:nvSpPr>
          <p:spPr>
            <a:xfrm>
              <a:off x="80529" y="2926256"/>
              <a:ext cx="6646142" cy="1273907"/>
            </a:xfrm>
            <a:prstGeom prst="rect">
              <a:avLst/>
            </a:prstGeom>
            <a:noFill/>
          </p:spPr>
          <p:txBody>
            <a:bodyPr wrap="square">
              <a:spAutoFit/>
            </a:bodyPr>
            <a:lstStyle/>
            <a:p>
              <a:pPr algn="just"/>
              <a:r>
                <a:rPr lang="zh-TW" altLang="zh-TW" sz="1800" dirty="0">
                  <a:effectLst/>
                  <a:ea typeface="標楷體" panose="03000509000000000000" pitchFamily="65" charset="-120"/>
                  <a:cs typeface="Times New Roman" panose="02020603050405020304" pitchFamily="18" charset="0"/>
                </a:rPr>
                <a:t>為了方便研究人員於臨床採集光譜訊號資料，本研究使用</a:t>
              </a:r>
              <a:r>
                <a:rPr lang="en-US" altLang="zh-TW" sz="1800" dirty="0">
                  <a:effectLst/>
                  <a:ea typeface="標楷體" panose="03000509000000000000" pitchFamily="65" charset="-120"/>
                  <a:cs typeface="Times New Roman" panose="02020603050405020304" pitchFamily="18" charset="0"/>
                </a:rPr>
                <a:t>Android Studio</a:t>
              </a:r>
              <a:r>
                <a:rPr lang="zh-TW" altLang="zh-TW" sz="1800" dirty="0">
                  <a:effectLst/>
                  <a:ea typeface="標楷體" panose="03000509000000000000" pitchFamily="65" charset="-120"/>
                  <a:cs typeface="Times New Roman" panose="02020603050405020304" pitchFamily="18" charset="0"/>
                </a:rPr>
                <a:t>結合</a:t>
              </a:r>
              <a:r>
                <a:rPr lang="en-US" altLang="zh-TW" sz="1800" dirty="0">
                  <a:effectLst/>
                  <a:ea typeface="標楷體" panose="03000509000000000000" pitchFamily="65" charset="-120"/>
                  <a:cs typeface="Times New Roman" panose="02020603050405020304" pitchFamily="18" charset="0"/>
                </a:rPr>
                <a:t>Java</a:t>
              </a:r>
              <a:r>
                <a:rPr lang="zh-TW" altLang="zh-TW" sz="1800" dirty="0">
                  <a:effectLst/>
                  <a:ea typeface="標楷體" panose="03000509000000000000" pitchFamily="65" charset="-120"/>
                  <a:cs typeface="Times New Roman" panose="02020603050405020304" pitchFamily="18" charset="0"/>
                </a:rPr>
                <a:t>製作一量測手機應用程式</a:t>
              </a:r>
              <a:endParaRPr lang="zh-TW" altLang="en-US" dirty="0"/>
            </a:p>
          </p:txBody>
        </p:sp>
      </p:grpSp>
      <p:sp>
        <p:nvSpPr>
          <p:cNvPr id="11" name="文字方塊 10">
            <a:extLst>
              <a:ext uri="{FF2B5EF4-FFF2-40B4-BE49-F238E27FC236}">
                <a16:creationId xmlns:a16="http://schemas.microsoft.com/office/drawing/2014/main" id="{469E066B-92D1-50F2-682F-0A6BE85BFDAF}"/>
              </a:ext>
            </a:extLst>
          </p:cNvPr>
          <p:cNvSpPr txBox="1"/>
          <p:nvPr/>
        </p:nvSpPr>
        <p:spPr>
          <a:xfrm>
            <a:off x="1096924" y="2235864"/>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手機應用程式的主要畫面</a:t>
            </a:r>
          </a:p>
        </p:txBody>
      </p:sp>
      <p:pic>
        <p:nvPicPr>
          <p:cNvPr id="12" name="圖片 11" descr="一張含有 文字, 螢幕擷取畫面, 圖表, 設計 的圖片&#10;&#10;自動產生的描述">
            <a:extLst>
              <a:ext uri="{FF2B5EF4-FFF2-40B4-BE49-F238E27FC236}">
                <a16:creationId xmlns:a16="http://schemas.microsoft.com/office/drawing/2014/main" id="{A26B3ECD-2593-4D4B-B14D-4399047814A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781" y="2024286"/>
            <a:ext cx="1889040" cy="4103245"/>
          </a:xfrm>
          <a:prstGeom prst="rect">
            <a:avLst/>
          </a:prstGeom>
          <a:noFill/>
        </p:spPr>
      </p:pic>
    </p:spTree>
    <p:extLst>
      <p:ext uri="{BB962C8B-B14F-4D97-AF65-F5344CB8AC3E}">
        <p14:creationId xmlns:p14="http://schemas.microsoft.com/office/powerpoint/2010/main" val="403403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096106" y="180703"/>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pic>
        <p:nvPicPr>
          <p:cNvPr id="3" name="圖片 2">
            <a:extLst>
              <a:ext uri="{FF2B5EF4-FFF2-40B4-BE49-F238E27FC236}">
                <a16:creationId xmlns:a16="http://schemas.microsoft.com/office/drawing/2014/main" id="{3A443916-4639-A8BA-E4D2-536826DAC1CB}"/>
              </a:ext>
            </a:extLst>
          </p:cNvPr>
          <p:cNvPicPr>
            <a:picLocks noChangeAspect="1"/>
          </p:cNvPicPr>
          <p:nvPr/>
        </p:nvPicPr>
        <p:blipFill>
          <a:blip r:embed="rId2"/>
          <a:stretch>
            <a:fillRect/>
          </a:stretch>
        </p:blipFill>
        <p:spPr>
          <a:xfrm>
            <a:off x="6824761" y="2781852"/>
            <a:ext cx="4368800" cy="2807970"/>
          </a:xfrm>
          <a:prstGeom prst="rect">
            <a:avLst/>
          </a:prstGeom>
        </p:spPr>
      </p:pic>
      <p:pic>
        <p:nvPicPr>
          <p:cNvPr id="4" name="圖片 3">
            <a:extLst>
              <a:ext uri="{FF2B5EF4-FFF2-40B4-BE49-F238E27FC236}">
                <a16:creationId xmlns:a16="http://schemas.microsoft.com/office/drawing/2014/main" id="{C15A6610-39F3-D234-4D4A-9CE24DADE298}"/>
              </a:ext>
            </a:extLst>
          </p:cNvPr>
          <p:cNvPicPr>
            <a:picLocks noChangeAspect="1"/>
          </p:cNvPicPr>
          <p:nvPr/>
        </p:nvPicPr>
        <p:blipFill>
          <a:blip r:embed="rId3"/>
          <a:stretch>
            <a:fillRect/>
          </a:stretch>
        </p:blipFill>
        <p:spPr>
          <a:xfrm>
            <a:off x="905164" y="3017437"/>
            <a:ext cx="5274310" cy="2336800"/>
          </a:xfrm>
          <a:prstGeom prst="rect">
            <a:avLst/>
          </a:prstGeom>
        </p:spPr>
      </p:pic>
      <p:grpSp>
        <p:nvGrpSpPr>
          <p:cNvPr id="5" name="群組 4">
            <a:extLst>
              <a:ext uri="{FF2B5EF4-FFF2-40B4-BE49-F238E27FC236}">
                <a16:creationId xmlns:a16="http://schemas.microsoft.com/office/drawing/2014/main" id="{CDE401D2-58DA-9653-1537-3DB61992C2AC}"/>
              </a:ext>
            </a:extLst>
          </p:cNvPr>
          <p:cNvGrpSpPr/>
          <p:nvPr/>
        </p:nvGrpSpPr>
        <p:grpSpPr>
          <a:xfrm>
            <a:off x="905164" y="5354237"/>
            <a:ext cx="4999471" cy="913145"/>
            <a:chOff x="80529" y="2887742"/>
            <a:chExt cx="6646142" cy="1491816"/>
          </a:xfrm>
        </p:grpSpPr>
        <p:sp>
          <p:nvSpPr>
            <p:cNvPr id="6" name="矩形: 圓角 5">
              <a:extLst>
                <a:ext uri="{FF2B5EF4-FFF2-40B4-BE49-F238E27FC236}">
                  <a16:creationId xmlns:a16="http://schemas.microsoft.com/office/drawing/2014/main" id="{2488AC6E-51C4-93DE-B49A-AACC997C61B8}"/>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CE7BF45-C549-47CB-4D04-9BED80DA0CC6}"/>
                </a:ext>
              </a:extLst>
            </p:cNvPr>
            <p:cNvSpPr txBox="1"/>
            <p:nvPr/>
          </p:nvSpPr>
          <p:spPr>
            <a:xfrm>
              <a:off x="80529" y="2926256"/>
              <a:ext cx="6646142" cy="1453302"/>
            </a:xfrm>
            <a:prstGeom prst="rect">
              <a:avLst/>
            </a:prstGeom>
            <a:noFill/>
          </p:spPr>
          <p:txBody>
            <a:bodyPr wrap="square">
              <a:spAutoFit/>
            </a:bodyPr>
            <a:lstStyle/>
            <a:p>
              <a:pPr algn="just"/>
              <a:r>
                <a:rPr lang="zh-TW" altLang="zh-TW" sz="1800" dirty="0">
                  <a:effectLst/>
                  <a:latin typeface="標楷體" panose="03000509000000000000" pitchFamily="65" charset="-120"/>
                  <a:ea typeface="標楷體" panose="03000509000000000000" pitchFamily="65" charset="-120"/>
                  <a:cs typeface="Times New Roman" panose="02020603050405020304" pitchFamily="18" charset="0"/>
                </a:rPr>
                <a:t>本研究所量測的部位主要為手指</a:t>
              </a:r>
              <a:r>
                <a:rPr lang="zh-TW" altLang="en-US" sz="18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dirty="0">
                  <a:latin typeface="標楷體" panose="03000509000000000000" pitchFamily="65" charset="-120"/>
                  <a:ea typeface="標楷體" panose="03000509000000000000" pitchFamily="65" charset="-120"/>
                </a:rPr>
                <a:t>收集數據時將受測者的手指置於裝置正中央的光譜感測器上</a:t>
              </a:r>
            </a:p>
          </p:txBody>
        </p:sp>
      </p:grpSp>
      <p:sp>
        <p:nvSpPr>
          <p:cNvPr id="8" name="文字方塊 7">
            <a:extLst>
              <a:ext uri="{FF2B5EF4-FFF2-40B4-BE49-F238E27FC236}">
                <a16:creationId xmlns:a16="http://schemas.microsoft.com/office/drawing/2014/main" id="{F8331D1F-F3A1-DB57-0A9A-E6D95D32B8FC}"/>
              </a:ext>
            </a:extLst>
          </p:cNvPr>
          <p:cNvSpPr txBox="1"/>
          <p:nvPr/>
        </p:nvSpPr>
        <p:spPr>
          <a:xfrm>
            <a:off x="1225415" y="2422515"/>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量測裝置數據採集方式</a:t>
            </a:r>
          </a:p>
        </p:txBody>
      </p:sp>
    </p:spTree>
    <p:extLst>
      <p:ext uri="{BB962C8B-B14F-4D97-AF65-F5344CB8AC3E}">
        <p14:creationId xmlns:p14="http://schemas.microsoft.com/office/powerpoint/2010/main" val="221821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E3593AAD-A06B-5358-7BB7-B0D6ECA8A6B1}"/>
              </a:ext>
            </a:extLst>
          </p:cNvPr>
          <p:cNvGrpSpPr/>
          <p:nvPr/>
        </p:nvGrpSpPr>
        <p:grpSpPr>
          <a:xfrm>
            <a:off x="5948218" y="2395238"/>
            <a:ext cx="6015356" cy="2943543"/>
            <a:chOff x="5686774" y="1649912"/>
            <a:chExt cx="5274310" cy="2318385"/>
          </a:xfrm>
        </p:grpSpPr>
        <p:sp>
          <p:nvSpPr>
            <p:cNvPr id="4" name="矩形 3">
              <a:extLst>
                <a:ext uri="{FF2B5EF4-FFF2-40B4-BE49-F238E27FC236}">
                  <a16:creationId xmlns:a16="http://schemas.microsoft.com/office/drawing/2014/main" id="{905AC2B4-A81D-26AB-36DD-5ACD1B109794}"/>
                </a:ext>
              </a:extLst>
            </p:cNvPr>
            <p:cNvSpPr/>
            <p:nvPr/>
          </p:nvSpPr>
          <p:spPr>
            <a:xfrm>
              <a:off x="9734550" y="3067050"/>
              <a:ext cx="723900" cy="133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11317622-955A-172C-3889-C270B6CC0DA5}"/>
                </a:ext>
              </a:extLst>
            </p:cNvPr>
            <p:cNvPicPr>
              <a:picLocks noChangeAspect="1"/>
            </p:cNvPicPr>
            <p:nvPr/>
          </p:nvPicPr>
          <p:blipFill>
            <a:blip r:embed="rId2"/>
            <a:stretch>
              <a:fillRect/>
            </a:stretch>
          </p:blipFill>
          <p:spPr>
            <a:xfrm>
              <a:off x="5686774" y="1649912"/>
              <a:ext cx="5274310" cy="2318385"/>
            </a:xfrm>
            <a:prstGeom prst="rect">
              <a:avLst/>
            </a:prstGeom>
          </p:spPr>
        </p:pic>
      </p:grpSp>
      <p:sp>
        <p:nvSpPr>
          <p:cNvPr id="2" name="標題 1">
            <a:extLst>
              <a:ext uri="{FF2B5EF4-FFF2-40B4-BE49-F238E27FC236}">
                <a16:creationId xmlns:a16="http://schemas.microsoft.com/office/drawing/2014/main" id="{FB5C961C-1842-3F4A-F30E-6710D54A5EE8}"/>
              </a:ext>
            </a:extLst>
          </p:cNvPr>
          <p:cNvSpPr>
            <a:spLocks noGrp="1"/>
          </p:cNvSpPr>
          <p:nvPr>
            <p:ph type="title"/>
          </p:nvPr>
        </p:nvSpPr>
        <p:spPr>
          <a:xfrm>
            <a:off x="1113694" y="190769"/>
            <a:ext cx="10515600" cy="1325563"/>
          </a:xfrm>
        </p:spPr>
        <p:txBody>
          <a:bodyPr/>
          <a:lstStyle/>
          <a:p>
            <a:r>
              <a:rPr lang="zh-TW" altLang="zh-TW" sz="4400" b="0" i="0" u="none" strike="noStrike" dirty="0">
                <a:solidFill>
                  <a:srgbClr val="000000"/>
                </a:solidFill>
                <a:effectLst/>
                <a:latin typeface="標楷體" panose="03000509000000000000" pitchFamily="65" charset="-120"/>
                <a:ea typeface="標楷體" panose="03000509000000000000" pitchFamily="65" charset="-120"/>
              </a:rPr>
              <a:t>研究</a:t>
            </a:r>
            <a:r>
              <a:rPr lang="zh-TW" altLang="en-US" sz="4400" b="0" i="0" u="none" strike="noStrike" dirty="0">
                <a:solidFill>
                  <a:srgbClr val="000000"/>
                </a:solidFill>
                <a:effectLst/>
                <a:latin typeface="標楷體" panose="03000509000000000000" pitchFamily="65" charset="-120"/>
                <a:ea typeface="標楷體" panose="03000509000000000000" pitchFamily="65" charset="-120"/>
              </a:rPr>
              <a:t>成果</a:t>
            </a:r>
            <a:endParaRPr lang="zh-TW" altLang="en-US" dirty="0"/>
          </a:p>
        </p:txBody>
      </p:sp>
      <p:sp>
        <p:nvSpPr>
          <p:cNvPr id="6" name="文字方塊 5">
            <a:extLst>
              <a:ext uri="{FF2B5EF4-FFF2-40B4-BE49-F238E27FC236}">
                <a16:creationId xmlns:a16="http://schemas.microsoft.com/office/drawing/2014/main" id="{91237500-64EB-D0A8-0A9E-D409D8FB0001}"/>
              </a:ext>
            </a:extLst>
          </p:cNvPr>
          <p:cNvSpPr txBox="1"/>
          <p:nvPr/>
        </p:nvSpPr>
        <p:spPr>
          <a:xfrm>
            <a:off x="1045021" y="2164406"/>
            <a:ext cx="4141826" cy="461665"/>
          </a:xfrm>
          <a:prstGeom prst="rect">
            <a:avLst/>
          </a:prstGeom>
          <a:noFill/>
        </p:spPr>
        <p:txBody>
          <a:bodyPr wrap="square">
            <a:spAutoFit/>
          </a:bodyPr>
          <a:lstStyle/>
          <a:p>
            <a:pPr lvl="1" algn="just"/>
            <a:r>
              <a:rPr lang="zh-TW" altLang="en-US" sz="2400" b="1" kern="100" dirty="0">
                <a:effectLst/>
                <a:latin typeface="Times New Roman" panose="02020603050405020304" pitchFamily="18" charset="0"/>
                <a:ea typeface="標楷體" panose="03000509000000000000" pitchFamily="65" charset="-120"/>
              </a:rPr>
              <a:t>數據採集作業流程</a:t>
            </a:r>
          </a:p>
        </p:txBody>
      </p:sp>
      <p:grpSp>
        <p:nvGrpSpPr>
          <p:cNvPr id="7" name="群組 6">
            <a:extLst>
              <a:ext uri="{FF2B5EF4-FFF2-40B4-BE49-F238E27FC236}">
                <a16:creationId xmlns:a16="http://schemas.microsoft.com/office/drawing/2014/main" id="{DB9F5D0E-7F5F-7668-4D2F-7B5B4E962C94}"/>
              </a:ext>
            </a:extLst>
          </p:cNvPr>
          <p:cNvGrpSpPr/>
          <p:nvPr/>
        </p:nvGrpSpPr>
        <p:grpSpPr>
          <a:xfrm>
            <a:off x="599023" y="5338781"/>
            <a:ext cx="4999471" cy="781873"/>
            <a:chOff x="80529" y="2887742"/>
            <a:chExt cx="6646142" cy="1277355"/>
          </a:xfrm>
        </p:grpSpPr>
        <p:sp>
          <p:nvSpPr>
            <p:cNvPr id="8" name="矩形: 圓角 7">
              <a:extLst>
                <a:ext uri="{FF2B5EF4-FFF2-40B4-BE49-F238E27FC236}">
                  <a16:creationId xmlns:a16="http://schemas.microsoft.com/office/drawing/2014/main" id="{816668CC-2281-AC6F-06BC-D84E14E25280}"/>
                </a:ext>
              </a:extLst>
            </p:cNvPr>
            <p:cNvSpPr/>
            <p:nvPr/>
          </p:nvSpPr>
          <p:spPr>
            <a:xfrm>
              <a:off x="80529" y="2887742"/>
              <a:ext cx="6593321" cy="127735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BAE7C5ED-F602-BC51-EE8E-04F66DE6E619}"/>
                </a:ext>
              </a:extLst>
            </p:cNvPr>
            <p:cNvSpPr txBox="1"/>
            <p:nvPr/>
          </p:nvSpPr>
          <p:spPr>
            <a:xfrm>
              <a:off x="80529" y="2926257"/>
              <a:ext cx="6646142" cy="1055918"/>
            </a:xfrm>
            <a:prstGeom prst="rect">
              <a:avLst/>
            </a:prstGeom>
            <a:noFill/>
          </p:spPr>
          <p:txBody>
            <a:bodyPr wrap="square">
              <a:spAutoFit/>
            </a:bodyPr>
            <a:lstStyle/>
            <a:p>
              <a:pPr algn="just"/>
              <a:r>
                <a:rPr lang="zh-TW" altLang="en-US" dirty="0">
                  <a:latin typeface="標楷體" panose="03000509000000000000" pitchFamily="65" charset="-120"/>
                  <a:ea typeface="標楷體" panose="03000509000000000000" pitchFamily="65" charset="-120"/>
                </a:rPr>
                <a:t>受試者按壓量測裝置後收集的數據透過</a:t>
              </a:r>
              <a:r>
                <a:rPr lang="en-US" altLang="zh-TW" dirty="0">
                  <a:latin typeface="標楷體" panose="03000509000000000000" pitchFamily="65" charset="-120"/>
                  <a:ea typeface="標楷體" panose="03000509000000000000" pitchFamily="65" charset="-120"/>
                </a:rPr>
                <a:t>App</a:t>
              </a:r>
              <a:r>
                <a:rPr lang="zh-TW" altLang="en-US" dirty="0">
                  <a:latin typeface="標楷體" panose="03000509000000000000" pitchFamily="65" charset="-120"/>
                  <a:ea typeface="標楷體" panose="03000509000000000000" pitchFamily="65" charset="-120"/>
                </a:rPr>
                <a:t>顯示後將其保存並上傳至雲端</a:t>
              </a:r>
            </a:p>
          </p:txBody>
        </p:sp>
      </p:grpSp>
      <p:pic>
        <p:nvPicPr>
          <p:cNvPr id="10" name="圖片 9" descr="一張含有 螢幕擷取畫面, 文字 的圖片&#10;&#10;自動產生的描述">
            <a:extLst>
              <a:ext uri="{FF2B5EF4-FFF2-40B4-BE49-F238E27FC236}">
                <a16:creationId xmlns:a16="http://schemas.microsoft.com/office/drawing/2014/main" id="{52EC317B-36D1-820E-E96F-8F154AEB15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99023" y="3031322"/>
            <a:ext cx="5033822" cy="2101532"/>
          </a:xfrm>
          <a:prstGeom prst="rect">
            <a:avLst/>
          </a:prstGeom>
          <a:noFill/>
        </p:spPr>
      </p:pic>
      <p:sp>
        <p:nvSpPr>
          <p:cNvPr id="11" name="矩形 10">
            <a:extLst>
              <a:ext uri="{FF2B5EF4-FFF2-40B4-BE49-F238E27FC236}">
                <a16:creationId xmlns:a16="http://schemas.microsoft.com/office/drawing/2014/main" id="{98CFF870-BC9A-4A69-AE40-7E76FC357CBC}"/>
              </a:ext>
            </a:extLst>
          </p:cNvPr>
          <p:cNvSpPr/>
          <p:nvPr/>
        </p:nvSpPr>
        <p:spPr>
          <a:xfrm>
            <a:off x="4558771" y="4997537"/>
            <a:ext cx="679450" cy="97905"/>
          </a:xfrm>
          <a:prstGeom prst="rect">
            <a:avLst/>
          </a:prstGeom>
          <a:solidFill>
            <a:srgbClr val="303030"/>
          </a:solidFill>
          <a:ln>
            <a:solidFill>
              <a:srgbClr val="2E2E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856625"/>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1375</TotalTime>
  <Words>1180</Words>
  <Application>Microsoft Office PowerPoint</Application>
  <PresentationFormat>寬螢幕</PresentationFormat>
  <Paragraphs>157</Paragraphs>
  <Slides>20</Slides>
  <Notes>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20</vt:i4>
      </vt:variant>
    </vt:vector>
  </HeadingPairs>
  <TitlesOfParts>
    <vt:vector size="27" baseType="lpstr">
      <vt:lpstr>標楷體</vt:lpstr>
      <vt:lpstr>Arial</vt:lpstr>
      <vt:lpstr>Calibri</vt:lpstr>
      <vt:lpstr>Calibri Light</vt:lpstr>
      <vt:lpstr>Lato Black</vt:lpstr>
      <vt:lpstr>Times New Roman</vt:lpstr>
      <vt:lpstr>回顧</vt:lpstr>
      <vt:lpstr>非侵入式血液資訊量測應用於穿戴式裝置之研究</vt:lpstr>
      <vt:lpstr>Outline</vt:lpstr>
      <vt:lpstr>研究動機</vt:lpstr>
      <vt:lpstr>研究方法</vt:lpstr>
      <vt:lpstr>研究方法</vt:lpstr>
      <vt:lpstr>研究成果</vt:lpstr>
      <vt:lpstr>研究成果</vt:lpstr>
      <vt:lpstr>研究成果</vt:lpstr>
      <vt:lpstr>研究成果</vt:lpstr>
      <vt:lpstr>研究成果</vt:lpstr>
      <vt:lpstr>研究成果</vt:lpstr>
      <vt:lpstr>研究成果</vt:lpstr>
      <vt:lpstr>研究成果</vt:lpstr>
      <vt:lpstr>研究成果</vt:lpstr>
      <vt:lpstr>研究成果</vt:lpstr>
      <vt:lpstr>研究成果</vt:lpstr>
      <vt:lpstr>研究成果</vt:lpstr>
      <vt:lpstr>研究成果</vt:lpstr>
      <vt:lpstr>結論與未來展望</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非侵入式血液資訊量測應用於穿戴式裝置之研究</dc:title>
  <dc:creator>季甫 鍾</dc:creator>
  <cp:lastModifiedBy>張芮綺</cp:lastModifiedBy>
  <cp:revision>14</cp:revision>
  <dcterms:created xsi:type="dcterms:W3CDTF">2023-12-04T15:11:34Z</dcterms:created>
  <dcterms:modified xsi:type="dcterms:W3CDTF">2024-11-19T15:10:54Z</dcterms:modified>
</cp:coreProperties>
</file>