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74" r:id="rId6"/>
    <p:sldId id="277" r:id="rId7"/>
    <p:sldId id="278" r:id="rId8"/>
    <p:sldId id="276" r:id="rId9"/>
    <p:sldId id="279" r:id="rId10"/>
    <p:sldId id="280" r:id="rId11"/>
    <p:sldId id="291" r:id="rId12"/>
    <p:sldId id="281" r:id="rId13"/>
    <p:sldId id="282" r:id="rId14"/>
    <p:sldId id="292" r:id="rId15"/>
    <p:sldId id="283" r:id="rId16"/>
    <p:sldId id="284" r:id="rId17"/>
    <p:sldId id="293" r:id="rId18"/>
    <p:sldId id="285" r:id="rId19"/>
    <p:sldId id="286" r:id="rId20"/>
    <p:sldId id="294" r:id="rId21"/>
    <p:sldId id="287" r:id="rId22"/>
    <p:sldId id="288" r:id="rId23"/>
    <p:sldId id="295" r:id="rId24"/>
    <p:sldId id="289" r:id="rId25"/>
    <p:sldId id="290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kie\Documents\&#23560;&#38988;\&#26032;&#22283;&#27665;&#36039;&#26009;&#25972;&#2970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eng\Desktop\&#38617;&#21644;&#25277;&#34880;&#36039;&#26009;&#25972;&#29702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dirty="0"/>
              <a:t>性別分布</a:t>
            </a:r>
            <a:endParaRPr lang="zh-TW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'雙和2023.04'!$CR$3:$CR$13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'雙和2023.04'!$CS$3:$CS$13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2</c:v>
                </c:pt>
                <c:pt idx="4">
                  <c:v>0</c:v>
                </c:pt>
                <c:pt idx="5">
                  <c:v>13</c:v>
                </c:pt>
                <c:pt idx="6">
                  <c:v>0</c:v>
                </c:pt>
                <c:pt idx="8">
                  <c:v>0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F-49A7-91A3-E57D91FF00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3250623"/>
        <c:axId val="2108622399"/>
      </c:barChart>
      <c:catAx>
        <c:axId val="1873250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108622399"/>
        <c:crosses val="autoZero"/>
        <c:auto val="1"/>
        <c:lblAlgn val="ctr"/>
        <c:lblOffset val="100"/>
        <c:noMultiLvlLbl val="0"/>
      </c:catAx>
      <c:valAx>
        <c:axId val="2108622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3250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'雙和2023.04'!$CU$3:$CU$13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'雙和2023.04'!$CV$3:$CV$13</c:f>
              <c:numCache>
                <c:formatCode>General</c:formatCode>
                <c:ptCount val="11"/>
                <c:pt idx="0">
                  <c:v>0</c:v>
                </c:pt>
                <c:pt idx="1">
                  <c:v>12</c:v>
                </c:pt>
                <c:pt idx="2">
                  <c:v>1</c:v>
                </c:pt>
                <c:pt idx="4">
                  <c:v>0</c:v>
                </c:pt>
                <c:pt idx="5">
                  <c:v>13</c:v>
                </c:pt>
                <c:pt idx="6">
                  <c:v>0</c:v>
                </c:pt>
                <c:pt idx="8">
                  <c:v>0</c:v>
                </c:pt>
                <c:pt idx="9">
                  <c:v>13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A-4E85-BC6D-F0AE5F0E15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81010975"/>
        <c:axId val="1961593455"/>
      </c:barChart>
      <c:catAx>
        <c:axId val="1881010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1593455"/>
        <c:crosses val="autoZero"/>
        <c:auto val="1"/>
        <c:lblAlgn val="ctr"/>
        <c:lblOffset val="100"/>
        <c:noMultiLvlLbl val="0"/>
      </c:catAx>
      <c:valAx>
        <c:axId val="1961593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81010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'雙和2023.05'!$CL$3:$CL$11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'雙和2023.05'!$CM$3:$CM$11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65-4759-8299-30D0138C5E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3106799"/>
        <c:axId val="1963107279"/>
      </c:barChart>
      <c:catAx>
        <c:axId val="1963106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107279"/>
        <c:crosses val="autoZero"/>
        <c:auto val="1"/>
        <c:lblAlgn val="ctr"/>
        <c:lblOffset val="100"/>
        <c:noMultiLvlLbl val="0"/>
      </c:catAx>
      <c:valAx>
        <c:axId val="1963107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106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'雙和2023.05'!$CL$13:$CL$14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'雙和2023.05'!$CM$13:$CM$14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AC-4507-9E70-DFC1CEAD3D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3102191"/>
        <c:axId val="1963105551"/>
      </c:barChart>
      <c:catAx>
        <c:axId val="1963102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105551"/>
        <c:crosses val="autoZero"/>
        <c:auto val="1"/>
        <c:lblAlgn val="ctr"/>
        <c:lblOffset val="100"/>
        <c:noMultiLvlLbl val="0"/>
      </c:catAx>
      <c:valAx>
        <c:axId val="196310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102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'雙和2023.05'!$CO$3:$CO$13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'雙和2023.05'!$CP$3:$CP$13</c:f>
              <c:numCache>
                <c:formatCode>General</c:formatCode>
                <c:ptCount val="11"/>
                <c:pt idx="0">
                  <c:v>0</c:v>
                </c:pt>
                <c:pt idx="1">
                  <c:v>12</c:v>
                </c:pt>
                <c:pt idx="2">
                  <c:v>1</c:v>
                </c:pt>
                <c:pt idx="4">
                  <c:v>0</c:v>
                </c:pt>
                <c:pt idx="5">
                  <c:v>13</c:v>
                </c:pt>
                <c:pt idx="6">
                  <c:v>0</c:v>
                </c:pt>
                <c:pt idx="8">
                  <c:v>10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1E-4C91-BA02-013E0E1718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1164159"/>
        <c:axId val="1941168959"/>
      </c:barChart>
      <c:catAx>
        <c:axId val="194116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1168959"/>
        <c:crosses val="autoZero"/>
        <c:auto val="1"/>
        <c:lblAlgn val="ctr"/>
        <c:lblOffset val="100"/>
        <c:noMultiLvlLbl val="0"/>
      </c:catAx>
      <c:valAx>
        <c:axId val="1941168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1164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'雙和2023.05'!$CR$3:$CR$13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'雙和2023.05'!$CS$3:$CS$13</c:f>
              <c:numCache>
                <c:formatCode>General</c:formatCode>
                <c:ptCount val="11"/>
                <c:pt idx="0">
                  <c:v>3</c:v>
                </c:pt>
                <c:pt idx="1">
                  <c:v>10</c:v>
                </c:pt>
                <c:pt idx="2">
                  <c:v>0</c:v>
                </c:pt>
                <c:pt idx="4">
                  <c:v>0</c:v>
                </c:pt>
                <c:pt idx="5">
                  <c:v>13</c:v>
                </c:pt>
                <c:pt idx="6">
                  <c:v>0</c:v>
                </c:pt>
                <c:pt idx="8">
                  <c:v>0</c:v>
                </c:pt>
                <c:pt idx="9">
                  <c:v>11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BD-493F-926C-D289484896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5743327"/>
        <c:axId val="1675744767"/>
      </c:barChart>
      <c:catAx>
        <c:axId val="1675743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75744767"/>
        <c:crosses val="autoZero"/>
        <c:auto val="1"/>
        <c:lblAlgn val="ctr"/>
        <c:lblOffset val="100"/>
        <c:noMultiLvlLbl val="0"/>
      </c:catAx>
      <c:valAx>
        <c:axId val="1675744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75743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'雙和2023.05'!$CU$3:$CU$13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'雙和2023.05'!$CV$3:$CV$13</c:f>
              <c:numCache>
                <c:formatCode>General</c:formatCode>
                <c:ptCount val="11"/>
                <c:pt idx="0">
                  <c:v>0</c:v>
                </c:pt>
                <c:pt idx="1">
                  <c:v>12</c:v>
                </c:pt>
                <c:pt idx="2">
                  <c:v>1</c:v>
                </c:pt>
                <c:pt idx="4">
                  <c:v>0</c:v>
                </c:pt>
                <c:pt idx="5">
                  <c:v>11</c:v>
                </c:pt>
                <c:pt idx="6">
                  <c:v>2</c:v>
                </c:pt>
                <c:pt idx="8">
                  <c:v>0</c:v>
                </c:pt>
                <c:pt idx="9">
                  <c:v>12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9-446E-9355-DEEA069C9D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5750047"/>
        <c:axId val="1947951087"/>
      </c:barChart>
      <c:catAx>
        <c:axId val="1675750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951087"/>
        <c:crosses val="autoZero"/>
        <c:auto val="1"/>
        <c:lblAlgn val="ctr"/>
        <c:lblOffset val="100"/>
        <c:noMultiLvlLbl val="0"/>
      </c:catAx>
      <c:valAx>
        <c:axId val="194795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75750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-2940000"/>
    <a:lstStyle/>
    <a:p>
      <a:pPr>
        <a:defRPr/>
      </a:pPr>
      <a:endParaRPr lang="zh-TW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'雙和2023.11'!$CL$3:$CL$11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'雙和2023.11'!$CM$3:$CM$11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3-4172-BAB3-647B23FDD5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1167519"/>
        <c:axId val="1941165599"/>
      </c:barChart>
      <c:catAx>
        <c:axId val="1941167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1165599"/>
        <c:crosses val="autoZero"/>
        <c:auto val="1"/>
        <c:lblAlgn val="ctr"/>
        <c:lblOffset val="100"/>
        <c:noMultiLvlLbl val="0"/>
      </c:catAx>
      <c:valAx>
        <c:axId val="1941165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1167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'雙和2023.11'!$CL$13:$CL$14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'雙和2023.11'!$CM$13:$CM$14</c:f>
              <c:numCache>
                <c:formatCode>General</c:formatCode>
                <c:ptCount val="2"/>
                <c:pt idx="0">
                  <c:v>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6-49F4-8496-DEC98BE8AA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2532863"/>
        <c:axId val="1942534303"/>
      </c:barChart>
      <c:catAx>
        <c:axId val="1942532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2534303"/>
        <c:crosses val="autoZero"/>
        <c:auto val="1"/>
        <c:lblAlgn val="ctr"/>
        <c:lblOffset val="100"/>
        <c:noMultiLvlLbl val="0"/>
      </c:catAx>
      <c:valAx>
        <c:axId val="1942534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2532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'雙和2023.11'!$CO$3:$CO$13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'雙和2023.11'!$CP$3:$CP$13</c:f>
              <c:numCache>
                <c:formatCode>General</c:formatCode>
                <c:ptCount val="11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8-45A2-B6A3-EAF843D532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8554143"/>
        <c:axId val="2098549343"/>
      </c:barChart>
      <c:catAx>
        <c:axId val="209855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549343"/>
        <c:crosses val="autoZero"/>
        <c:auto val="1"/>
        <c:lblAlgn val="ctr"/>
        <c:lblOffset val="100"/>
        <c:noMultiLvlLbl val="0"/>
      </c:catAx>
      <c:valAx>
        <c:axId val="209854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554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年齡分布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'雙和2023.03'!$CL$3:$CL$11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'雙和2023.03'!$CM$3:$CM$11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8-4AF5-9DFB-DCF2B07E27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11380639"/>
        <c:axId val="1811381119"/>
      </c:barChart>
      <c:catAx>
        <c:axId val="1811380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11381119"/>
        <c:crosses val="autoZero"/>
        <c:auto val="1"/>
        <c:lblAlgn val="ctr"/>
        <c:lblOffset val="100"/>
        <c:noMultiLvlLbl val="0"/>
      </c:catAx>
      <c:valAx>
        <c:axId val="1811381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11380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'雙和2023.11'!$CR$3:$CR$13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'雙和2023.11'!$CS$3:$CS$13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4">
                  <c:v>0</c:v>
                </c:pt>
                <c:pt idx="5">
                  <c:v>6</c:v>
                </c:pt>
                <c:pt idx="6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D6-4998-807D-C5AA60B7E8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8554623"/>
        <c:axId val="1811572751"/>
      </c:barChart>
      <c:catAx>
        <c:axId val="209855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11572751"/>
        <c:crosses val="autoZero"/>
        <c:auto val="1"/>
        <c:lblAlgn val="ctr"/>
        <c:lblOffset val="100"/>
        <c:noMultiLvlLbl val="0"/>
      </c:catAx>
      <c:valAx>
        <c:axId val="181157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554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'雙和2023.11'!$CU$3:$CU$13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'雙和2023.11'!$CV$3:$CV$13</c:f>
              <c:numCache>
                <c:formatCode>General</c:formatCode>
                <c:ptCount val="11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1</c:v>
                </c:pt>
                <c:pt idx="8">
                  <c:v>0</c:v>
                </c:pt>
                <c:pt idx="9">
                  <c:v>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6-4EA6-B682-200CCB8F1B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8556063"/>
        <c:axId val="2098550303"/>
      </c:barChart>
      <c:catAx>
        <c:axId val="209855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550303"/>
        <c:crosses val="autoZero"/>
        <c:auto val="1"/>
        <c:lblAlgn val="ctr"/>
        <c:lblOffset val="100"/>
        <c:noMultiLvlLbl val="0"/>
      </c:catAx>
      <c:valAx>
        <c:axId val="209855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55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'雙和2023.12'!$CL$3:$CL$11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'雙和2023.12'!$CM$3:$CM$11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3-42AF-9C2C-097F8AA6EB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1060959"/>
        <c:axId val="1871061439"/>
      </c:barChart>
      <c:catAx>
        <c:axId val="187106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1061439"/>
        <c:crosses val="autoZero"/>
        <c:auto val="1"/>
        <c:lblAlgn val="ctr"/>
        <c:lblOffset val="100"/>
        <c:noMultiLvlLbl val="0"/>
      </c:catAx>
      <c:valAx>
        <c:axId val="1871061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106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'雙和2023.12'!$CL$13:$CL$14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'雙和2023.12'!$CM$13:$CM$14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0-47D4-92D0-AA4DC283D0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7954447"/>
        <c:axId val="1947947247"/>
      </c:barChart>
      <c:catAx>
        <c:axId val="1947954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947247"/>
        <c:crosses val="autoZero"/>
        <c:auto val="1"/>
        <c:lblAlgn val="ctr"/>
        <c:lblOffset val="100"/>
        <c:noMultiLvlLbl val="0"/>
      </c:catAx>
      <c:valAx>
        <c:axId val="1947947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95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'雙和2023.12'!$CO$3:$CO$13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'雙和2023.12'!$CP$3:$CP$13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8">
                  <c:v>2</c:v>
                </c:pt>
                <c:pt idx="9">
                  <c:v>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8B-43EA-8A92-63B7ECF71F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3823423"/>
        <c:axId val="1973818623"/>
      </c:barChart>
      <c:catAx>
        <c:axId val="1973823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3818623"/>
        <c:crosses val="autoZero"/>
        <c:auto val="1"/>
        <c:lblAlgn val="ctr"/>
        <c:lblOffset val="100"/>
        <c:noMultiLvlLbl val="0"/>
      </c:catAx>
      <c:valAx>
        <c:axId val="1973818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3823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'雙和2023.12'!$CR$3:$CR$13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'雙和2023.12'!$CS$3:$CS$13</c:f>
              <c:numCache>
                <c:formatCode>General</c:formatCode>
                <c:ptCount val="11"/>
                <c:pt idx="0">
                  <c:v>2</c:v>
                </c:pt>
                <c:pt idx="1">
                  <c:v>6</c:v>
                </c:pt>
                <c:pt idx="2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3A-49E2-BF73-DA660835B3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5749087"/>
        <c:axId val="1675749567"/>
      </c:barChart>
      <c:catAx>
        <c:axId val="1675749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75749567"/>
        <c:crosses val="autoZero"/>
        <c:auto val="1"/>
        <c:lblAlgn val="ctr"/>
        <c:lblOffset val="100"/>
        <c:noMultiLvlLbl val="0"/>
      </c:catAx>
      <c:valAx>
        <c:axId val="1675749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75749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'雙和2023.12'!$CU$3:$CU$13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'雙和2023.12'!$CV$3:$CV$13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1</c:v>
                </c:pt>
                <c:pt idx="8">
                  <c:v>0</c:v>
                </c:pt>
                <c:pt idx="9">
                  <c:v>8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2B-426C-8158-AD7A7A9234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54453743"/>
        <c:axId val="1954454223"/>
      </c:barChart>
      <c:catAx>
        <c:axId val="1954453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4454223"/>
        <c:crosses val="autoZero"/>
        <c:auto val="1"/>
        <c:lblAlgn val="ctr"/>
        <c:lblOffset val="100"/>
        <c:noMultiLvlLbl val="0"/>
      </c:catAx>
      <c:valAx>
        <c:axId val="1954454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4453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'雙和2024.01'!$CL$3:$CL$11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'雙和2024.01'!$CM$3:$CM$11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E-45B1-9DB1-521C096933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7713711"/>
        <c:axId val="1947714191"/>
      </c:barChart>
      <c:catAx>
        <c:axId val="1947713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714191"/>
        <c:crosses val="autoZero"/>
        <c:auto val="1"/>
        <c:lblAlgn val="ctr"/>
        <c:lblOffset val="100"/>
        <c:noMultiLvlLbl val="0"/>
      </c:catAx>
      <c:valAx>
        <c:axId val="1947714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7137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'雙和2024.01'!$CL$13:$CL$14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'雙和2024.01'!$CM$13:$CM$14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C1-4FE9-B4A5-542F6DA6E4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75438767"/>
        <c:axId val="1875439247"/>
      </c:barChart>
      <c:catAx>
        <c:axId val="1875438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5439247"/>
        <c:crosses val="autoZero"/>
        <c:auto val="1"/>
        <c:lblAlgn val="ctr"/>
        <c:lblOffset val="100"/>
        <c:noMultiLvlLbl val="0"/>
      </c:catAx>
      <c:valAx>
        <c:axId val="187543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54387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'雙和2024.01'!$CO$3:$CO$13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'雙和2024.01'!$CP$3:$CP$13</c:f>
              <c:numCache>
                <c:formatCode>General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  <c:pt idx="8">
                  <c:v>2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0-4662-A1AD-CEF2C4B5EC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5160079"/>
        <c:axId val="1875437807"/>
      </c:barChart>
      <c:catAx>
        <c:axId val="1975160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5437807"/>
        <c:crosses val="autoZero"/>
        <c:auto val="1"/>
        <c:lblAlgn val="ctr"/>
        <c:lblOffset val="100"/>
        <c:noMultiLvlLbl val="0"/>
      </c:catAx>
      <c:valAx>
        <c:axId val="187543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5160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男女分布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'雙和2023.03'!$CL$13:$CL$14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'雙和2023.03'!$CM$13:$CM$14</c:f>
              <c:numCache>
                <c:formatCode>General</c:formatCode>
                <c:ptCount val="2"/>
                <c:pt idx="0">
                  <c:v>11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A-43C4-AFC6-B574CA86D4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14415535"/>
        <c:axId val="1814416495"/>
      </c:barChart>
      <c:catAx>
        <c:axId val="1814415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14416495"/>
        <c:crosses val="autoZero"/>
        <c:auto val="1"/>
        <c:lblAlgn val="ctr"/>
        <c:lblOffset val="100"/>
        <c:noMultiLvlLbl val="0"/>
      </c:catAx>
      <c:valAx>
        <c:axId val="1814416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14415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'雙和2024.01'!$CR$3:$CR$13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'雙和2024.01'!$CS$3:$CS$13</c:f>
              <c:numCache>
                <c:formatCode>General</c:formatCode>
                <c:ptCount val="11"/>
                <c:pt idx="0">
                  <c:v>1</c:v>
                </c:pt>
                <c:pt idx="1">
                  <c:v>6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B-4EEE-82E9-CAA975D5E5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7116159"/>
        <c:axId val="1947118079"/>
      </c:barChart>
      <c:catAx>
        <c:axId val="1947116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118079"/>
        <c:crosses val="autoZero"/>
        <c:auto val="1"/>
        <c:lblAlgn val="ctr"/>
        <c:lblOffset val="100"/>
        <c:noMultiLvlLbl val="0"/>
      </c:catAx>
      <c:valAx>
        <c:axId val="1947118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116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'雙和2024.01'!$CU$3:$CU$13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'雙和2024.01'!$CV$3:$CV$13</c:f>
              <c:numCache>
                <c:formatCode>General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CC-493E-9FE4-55D2DEB642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1406639"/>
        <c:axId val="1961402319"/>
      </c:barChart>
      <c:catAx>
        <c:axId val="1961406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1402319"/>
        <c:crosses val="autoZero"/>
        <c:auto val="1"/>
        <c:lblAlgn val="ctr"/>
        <c:lblOffset val="100"/>
        <c:noMultiLvlLbl val="0"/>
      </c:catAx>
      <c:valAx>
        <c:axId val="1961402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1406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'雙和2024.02&amp;03'!$CL$3:$CL$11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'雙和2024.02&amp;03'!$CM$3:$CM$11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0-46CC-975D-9202B71B5B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3855"/>
        <c:axId val="1869664335"/>
      </c:barChart>
      <c:catAx>
        <c:axId val="186966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69664335"/>
        <c:crosses val="autoZero"/>
        <c:auto val="1"/>
        <c:lblAlgn val="ctr"/>
        <c:lblOffset val="100"/>
        <c:noMultiLvlLbl val="0"/>
      </c:catAx>
      <c:valAx>
        <c:axId val="1869664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69663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'雙和2024.02&amp;03'!$CL$13:$CL$14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'雙和2024.02&amp;03'!$CM$13:$CM$14</c:f>
              <c:numCache>
                <c:formatCode>General</c:formatCode>
                <c:ptCount val="2"/>
                <c:pt idx="0">
                  <c:v>8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7-49D0-9FAD-B3FC6A5AB7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6060559"/>
        <c:axId val="1966058639"/>
      </c:barChart>
      <c:catAx>
        <c:axId val="196606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6058639"/>
        <c:crosses val="autoZero"/>
        <c:auto val="1"/>
        <c:lblAlgn val="ctr"/>
        <c:lblOffset val="100"/>
        <c:noMultiLvlLbl val="0"/>
      </c:catAx>
      <c:valAx>
        <c:axId val="196605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606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'雙和2024.02&amp;03'!$CO$3:$CO$13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'雙和2024.02&amp;03'!$CP$3:$CP$13</c:f>
              <c:numCache>
                <c:formatCode>General</c:formatCode>
                <c:ptCount val="11"/>
                <c:pt idx="0">
                  <c:v>0</c:v>
                </c:pt>
                <c:pt idx="1">
                  <c:v>11</c:v>
                </c:pt>
                <c:pt idx="2">
                  <c:v>0</c:v>
                </c:pt>
                <c:pt idx="4">
                  <c:v>0</c:v>
                </c:pt>
                <c:pt idx="5">
                  <c:v>11</c:v>
                </c:pt>
                <c:pt idx="6">
                  <c:v>0</c:v>
                </c:pt>
                <c:pt idx="8">
                  <c:v>7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99-4D78-9422-81B2A5B98C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5655967"/>
        <c:axId val="1825654527"/>
      </c:barChart>
      <c:catAx>
        <c:axId val="182565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25654527"/>
        <c:crosses val="autoZero"/>
        <c:auto val="1"/>
        <c:lblAlgn val="ctr"/>
        <c:lblOffset val="100"/>
        <c:noMultiLvlLbl val="0"/>
      </c:catAx>
      <c:valAx>
        <c:axId val="1825654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2565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'雙和2024.02&amp;03'!$CR$3:$CR$13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'雙和2024.02&amp;03'!$CS$3:$CS$13</c:f>
              <c:numCache>
                <c:formatCode>General</c:formatCode>
                <c:ptCount val="11"/>
                <c:pt idx="0">
                  <c:v>1</c:v>
                </c:pt>
                <c:pt idx="1">
                  <c:v>8</c:v>
                </c:pt>
                <c:pt idx="2">
                  <c:v>2</c:v>
                </c:pt>
                <c:pt idx="4">
                  <c:v>0</c:v>
                </c:pt>
                <c:pt idx="5">
                  <c:v>11</c:v>
                </c:pt>
                <c:pt idx="6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2-43E6-BE14-1C712B2C92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3308623"/>
        <c:axId val="1963309103"/>
      </c:barChart>
      <c:catAx>
        <c:axId val="196330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309103"/>
        <c:crosses val="autoZero"/>
        <c:auto val="1"/>
        <c:lblAlgn val="ctr"/>
        <c:lblOffset val="100"/>
        <c:noMultiLvlLbl val="0"/>
      </c:catAx>
      <c:valAx>
        <c:axId val="1963309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330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'雙和2024.02&amp;03'!$CU$3:$CU$13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'雙和2024.02&amp;03'!$CV$3:$CV$13</c:f>
              <c:numCache>
                <c:formatCode>General</c:formatCode>
                <c:ptCount val="11"/>
                <c:pt idx="0">
                  <c:v>0</c:v>
                </c:pt>
                <c:pt idx="1">
                  <c:v>11</c:v>
                </c:pt>
                <c:pt idx="2">
                  <c:v>0</c:v>
                </c:pt>
                <c:pt idx="4">
                  <c:v>0</c:v>
                </c:pt>
                <c:pt idx="5">
                  <c:v>11</c:v>
                </c:pt>
                <c:pt idx="6">
                  <c:v>0</c:v>
                </c:pt>
                <c:pt idx="8">
                  <c:v>0</c:v>
                </c:pt>
                <c:pt idx="9">
                  <c:v>11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0-42AC-BADE-A137056F0E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3406815"/>
        <c:axId val="1943405855"/>
      </c:barChart>
      <c:catAx>
        <c:axId val="194340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3405855"/>
        <c:crosses val="autoZero"/>
        <c:auto val="1"/>
        <c:lblAlgn val="ctr"/>
        <c:lblOffset val="100"/>
        <c:noMultiLvlLbl val="0"/>
      </c:catAx>
      <c:valAx>
        <c:axId val="1943405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3406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'雙和2024.04'!$CL$3:$CL$11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'雙和2024.04'!$CM$3:$CM$11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B-4818-8BFD-63661CF4A4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6058159"/>
        <c:axId val="1869661455"/>
      </c:barChart>
      <c:catAx>
        <c:axId val="1966058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69661455"/>
        <c:crosses val="autoZero"/>
        <c:auto val="1"/>
        <c:lblAlgn val="ctr"/>
        <c:lblOffset val="100"/>
        <c:noMultiLvlLbl val="0"/>
      </c:catAx>
      <c:valAx>
        <c:axId val="1869661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6058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'雙和2024.04'!$CL$13:$CL$14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'雙和2024.04'!$CM$13:$CM$14</c:f>
              <c:numCache>
                <c:formatCode>General</c:formatCode>
                <c:ptCount val="2"/>
                <c:pt idx="0">
                  <c:v>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8-4FFA-85CD-1B0C992C95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7640527"/>
        <c:axId val="2097640047"/>
      </c:barChart>
      <c:catAx>
        <c:axId val="2097640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7640047"/>
        <c:crosses val="autoZero"/>
        <c:auto val="1"/>
        <c:lblAlgn val="ctr"/>
        <c:lblOffset val="100"/>
        <c:noMultiLvlLbl val="0"/>
      </c:catAx>
      <c:valAx>
        <c:axId val="2097640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7640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'雙和2024.04'!$CO$3:$CO$13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'雙和2024.04'!$CP$3:$CP$13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1</c:v>
                </c:pt>
                <c:pt idx="8">
                  <c:v>5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4-453A-8471-53B727EED1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686511"/>
        <c:axId val="80683151"/>
      </c:barChart>
      <c:catAx>
        <c:axId val="80686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0683151"/>
        <c:crosses val="autoZero"/>
        <c:auto val="1"/>
        <c:lblAlgn val="ctr"/>
        <c:lblOffset val="100"/>
        <c:noMultiLvlLbl val="0"/>
      </c:catAx>
      <c:valAx>
        <c:axId val="8068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0686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'雙和2023.03'!$CO$3:$CO$13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'雙和2023.03'!$CP$3:$CP$13</c:f>
              <c:numCache>
                <c:formatCode>General</c:formatCode>
                <c:ptCount val="11"/>
                <c:pt idx="0">
                  <c:v>1</c:v>
                </c:pt>
                <c:pt idx="1">
                  <c:v>14</c:v>
                </c:pt>
                <c:pt idx="2">
                  <c:v>3</c:v>
                </c:pt>
                <c:pt idx="4">
                  <c:v>0</c:v>
                </c:pt>
                <c:pt idx="5">
                  <c:v>18</c:v>
                </c:pt>
                <c:pt idx="6">
                  <c:v>0</c:v>
                </c:pt>
                <c:pt idx="8">
                  <c:v>11</c:v>
                </c:pt>
                <c:pt idx="9">
                  <c:v>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D-4BCF-B8A7-C32F404236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6666975"/>
        <c:axId val="1946667455"/>
      </c:barChart>
      <c:catAx>
        <c:axId val="1946666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6667455"/>
        <c:crosses val="autoZero"/>
        <c:auto val="1"/>
        <c:lblAlgn val="ctr"/>
        <c:lblOffset val="100"/>
        <c:noMultiLvlLbl val="0"/>
      </c:catAx>
      <c:valAx>
        <c:axId val="1946667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66669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'雙和2024.04'!$CR$3:$CR$13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'雙和2024.04'!$CS$3:$CS$13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39-40C1-98F2-6B0FA209C4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9545695"/>
        <c:axId val="1949546655"/>
      </c:barChart>
      <c:catAx>
        <c:axId val="1949545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9546655"/>
        <c:crosses val="autoZero"/>
        <c:auto val="1"/>
        <c:lblAlgn val="ctr"/>
        <c:lblOffset val="100"/>
        <c:noMultiLvlLbl val="0"/>
      </c:catAx>
      <c:valAx>
        <c:axId val="1949546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9545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'雙和2024.04'!$CU$3:$CU$13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'雙和2024.04'!$CV$3:$CV$13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1</c:v>
                </c:pt>
                <c:pt idx="8">
                  <c:v>0</c:v>
                </c:pt>
                <c:pt idx="9">
                  <c:v>8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F-4244-8F20-1DC36BE8F3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1738255"/>
        <c:axId val="81736335"/>
      </c:barChart>
      <c:catAx>
        <c:axId val="81738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1736335"/>
        <c:crosses val="autoZero"/>
        <c:auto val="1"/>
        <c:lblAlgn val="ctr"/>
        <c:lblOffset val="100"/>
        <c:noMultiLvlLbl val="0"/>
      </c:catAx>
      <c:valAx>
        <c:axId val="81736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1738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'雙和2024.05'!$CL$3:$CL$11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'雙和2024.05'!$CM$3:$CM$11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3-4BE7-9CD7-3DCE11625B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1743055"/>
        <c:axId val="81735855"/>
      </c:barChart>
      <c:catAx>
        <c:axId val="8174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1735855"/>
        <c:crosses val="autoZero"/>
        <c:auto val="1"/>
        <c:lblAlgn val="ctr"/>
        <c:lblOffset val="100"/>
        <c:noMultiLvlLbl val="0"/>
      </c:catAx>
      <c:valAx>
        <c:axId val="81735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174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'雙和2024.05'!$CL$13:$CL$14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'雙和2024.05'!$CM$13:$CM$14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7-4B47-861B-8E0605B6C9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1405199"/>
        <c:axId val="1961405679"/>
      </c:barChart>
      <c:catAx>
        <c:axId val="196140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1405679"/>
        <c:crosses val="autoZero"/>
        <c:auto val="1"/>
        <c:lblAlgn val="ctr"/>
        <c:lblOffset val="100"/>
        <c:noMultiLvlLbl val="0"/>
      </c:catAx>
      <c:valAx>
        <c:axId val="1961405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61405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'雙和2024.05'!$CO$3:$CO$13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'雙和2024.05'!$CP$3:$CP$13</c:f>
              <c:numCache>
                <c:formatCode>General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  <c:pt idx="8">
                  <c:v>4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C-4FEF-88AE-7ADBB1E4A9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51795247"/>
        <c:axId val="81740655"/>
      </c:barChart>
      <c:catAx>
        <c:axId val="1951795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1740655"/>
        <c:crosses val="autoZero"/>
        <c:auto val="1"/>
        <c:lblAlgn val="ctr"/>
        <c:lblOffset val="100"/>
        <c:noMultiLvlLbl val="0"/>
      </c:catAx>
      <c:valAx>
        <c:axId val="81740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1795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'雙和2024.05'!$CR$3:$CR$13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'雙和2024.05'!$CS$3:$CS$13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4">
                  <c:v>0</c:v>
                </c:pt>
                <c:pt idx="5">
                  <c:v>6</c:v>
                </c:pt>
                <c:pt idx="6">
                  <c:v>1</c:v>
                </c:pt>
                <c:pt idx="8">
                  <c:v>0</c:v>
                </c:pt>
                <c:pt idx="9">
                  <c:v>6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06-4FDC-BFB7-03B4471C61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5526607"/>
        <c:axId val="1825526127"/>
      </c:barChart>
      <c:catAx>
        <c:axId val="1825526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25526127"/>
        <c:crosses val="autoZero"/>
        <c:auto val="1"/>
        <c:lblAlgn val="ctr"/>
        <c:lblOffset val="100"/>
        <c:noMultiLvlLbl val="0"/>
      </c:catAx>
      <c:valAx>
        <c:axId val="1825526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25526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'雙和2024.05'!$CU$3:$CU$13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'雙和2024.05'!$CV$3:$CV$13</c:f>
              <c:numCache>
                <c:formatCode>General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6-439D-BCAD-95445BC632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235359"/>
        <c:axId val="58233439"/>
      </c:barChart>
      <c:catAx>
        <c:axId val="58235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233439"/>
        <c:crosses val="autoZero"/>
        <c:auto val="1"/>
        <c:lblAlgn val="ctr"/>
        <c:lblOffset val="100"/>
        <c:noMultiLvlLbl val="0"/>
      </c:catAx>
      <c:valAx>
        <c:axId val="5823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82353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年齡分布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'雙和2024.06'!$CL$3:$CL$11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'雙和2024.06'!$CM$3:$CM$11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E-46F0-BA20-78314E24D8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7117599"/>
        <c:axId val="1947118559"/>
      </c:barChart>
      <c:catAx>
        <c:axId val="1947117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118559"/>
        <c:crosses val="autoZero"/>
        <c:auto val="1"/>
        <c:lblAlgn val="ctr"/>
        <c:lblOffset val="100"/>
        <c:noMultiLvlLbl val="0"/>
      </c:catAx>
      <c:valAx>
        <c:axId val="194711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7117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'雙和2024.06'!$CL$13:$CL$14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'雙和2024.06'!$CM$13:$CM$14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C6-4C07-8CC4-4375EA917C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068847"/>
        <c:axId val="163067407"/>
      </c:barChart>
      <c:catAx>
        <c:axId val="163068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3067407"/>
        <c:crosses val="autoZero"/>
        <c:auto val="1"/>
        <c:lblAlgn val="ctr"/>
        <c:lblOffset val="100"/>
        <c:noMultiLvlLbl val="0"/>
      </c:catAx>
      <c:valAx>
        <c:axId val="163067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3068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[雙和抽血資料整理.xlsx]雙和2024.06!$CO$3:$CO$13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[雙和抽血資料整理.xlsx]雙和2024.06!$CP$3:$CP$13</c:f>
              <c:numCache>
                <c:formatCode>General</c:formatCode>
                <c:ptCount val="11"/>
                <c:pt idx="0">
                  <c:v>0</c:v>
                </c:pt>
                <c:pt idx="1">
                  <c:v>6</c:v>
                </c:pt>
                <c:pt idx="2">
                  <c:v>2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  <c:pt idx="8">
                  <c:v>5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CF-4472-A0CE-860DBF53CD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09583"/>
        <c:axId val="96007663"/>
      </c:barChart>
      <c:catAx>
        <c:axId val="96009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007663"/>
        <c:crosses val="autoZero"/>
        <c:auto val="1"/>
        <c:lblAlgn val="ctr"/>
        <c:lblOffset val="100"/>
        <c:noMultiLvlLbl val="0"/>
      </c:catAx>
      <c:valAx>
        <c:axId val="96007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009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'雙和2023.03'!$CR$3:$CR$13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'雙和2023.03'!$CS$3:$CS$13</c:f>
              <c:numCache>
                <c:formatCode>General</c:formatCode>
                <c:ptCount val="11"/>
                <c:pt idx="0">
                  <c:v>0</c:v>
                </c:pt>
                <c:pt idx="1">
                  <c:v>16</c:v>
                </c:pt>
                <c:pt idx="2">
                  <c:v>2</c:v>
                </c:pt>
                <c:pt idx="4">
                  <c:v>0</c:v>
                </c:pt>
                <c:pt idx="5">
                  <c:v>17</c:v>
                </c:pt>
                <c:pt idx="6">
                  <c:v>1</c:v>
                </c:pt>
                <c:pt idx="8">
                  <c:v>0</c:v>
                </c:pt>
                <c:pt idx="9">
                  <c:v>11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6-4AD4-A68D-194FD4368F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7210031"/>
        <c:axId val="2097210511"/>
      </c:barChart>
      <c:catAx>
        <c:axId val="2097210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7210511"/>
        <c:crosses val="autoZero"/>
        <c:auto val="1"/>
        <c:lblAlgn val="ctr"/>
        <c:lblOffset val="100"/>
        <c:noMultiLvlLbl val="0"/>
      </c:catAx>
      <c:valAx>
        <c:axId val="209721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7210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[雙和抽血資料整理.xlsx]雙和2024.06!$CR$3:$CR$13</c:f>
              <c:strCache>
                <c:ptCount val="11"/>
                <c:pt idx="0">
                  <c:v>GOT偏高</c:v>
                </c:pt>
                <c:pt idx="1">
                  <c:v>GOT正常</c:v>
                </c:pt>
                <c:pt idx="2">
                  <c:v>GOT偏低</c:v>
                </c:pt>
                <c:pt idx="4">
                  <c:v>K偏高</c:v>
                </c:pt>
                <c:pt idx="5">
                  <c:v>K正常</c:v>
                </c:pt>
                <c:pt idx="6">
                  <c:v>K偏低</c:v>
                </c:pt>
                <c:pt idx="8">
                  <c:v>Hb偏高</c:v>
                </c:pt>
                <c:pt idx="9">
                  <c:v>Hb正常</c:v>
                </c:pt>
                <c:pt idx="10">
                  <c:v>Hb偏低</c:v>
                </c:pt>
              </c:strCache>
            </c:strRef>
          </c:cat>
          <c:val>
            <c:numRef>
              <c:f>[雙和抽血資料整理.xlsx]雙和2024.06!$CS$3:$CS$13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1</c:v>
                </c:pt>
                <c:pt idx="5">
                  <c:v>7</c:v>
                </c:pt>
                <c:pt idx="6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E-456D-9706-6D1C6A406C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072207"/>
        <c:axId val="163072687"/>
      </c:barChart>
      <c:catAx>
        <c:axId val="163072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3072687"/>
        <c:crosses val="autoZero"/>
        <c:auto val="1"/>
        <c:lblAlgn val="ctr"/>
        <c:lblOffset val="100"/>
        <c:noMultiLvlLbl val="0"/>
      </c:catAx>
      <c:valAx>
        <c:axId val="163072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3072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[雙和抽血資料整理.xlsx]雙和2024.06!$CU$3:$CU$13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[雙和抽血資料整理.xlsx]雙和2024.06!$CV$3:$CV$13</c:f>
              <c:numCache>
                <c:formatCode>General</c:formatCode>
                <c:ptCount val="11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1</c:v>
                </c:pt>
                <c:pt idx="8">
                  <c:v>0</c:v>
                </c:pt>
                <c:pt idx="9">
                  <c:v>8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F0-4ED5-B207-DA663BDB7D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08623"/>
        <c:axId val="96009103"/>
      </c:barChart>
      <c:catAx>
        <c:axId val="9600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009103"/>
        <c:crosses val="autoZero"/>
        <c:auto val="1"/>
        <c:lblAlgn val="ctr"/>
        <c:lblOffset val="100"/>
        <c:noMultiLvlLbl val="0"/>
      </c:catAx>
      <c:valAx>
        <c:axId val="96009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600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'雙和2023.03'!$CU$3:$CU$13</c:f>
              <c:strCache>
                <c:ptCount val="11"/>
                <c:pt idx="0">
                  <c:v>PLT偏高</c:v>
                </c:pt>
                <c:pt idx="1">
                  <c:v>PLT正常</c:v>
                </c:pt>
                <c:pt idx="2">
                  <c:v>PLT偏低</c:v>
                </c:pt>
                <c:pt idx="4">
                  <c:v>Ca偏高</c:v>
                </c:pt>
                <c:pt idx="5">
                  <c:v>Ca正常</c:v>
                </c:pt>
                <c:pt idx="6">
                  <c:v>Ca偏低</c:v>
                </c:pt>
                <c:pt idx="8">
                  <c:v>Na偏高</c:v>
                </c:pt>
                <c:pt idx="9">
                  <c:v>Na正常</c:v>
                </c:pt>
                <c:pt idx="10">
                  <c:v>Na偏低</c:v>
                </c:pt>
              </c:strCache>
            </c:strRef>
          </c:cat>
          <c:val>
            <c:numRef>
              <c:f>'雙和2023.03'!$CV$3:$CV$13</c:f>
              <c:numCache>
                <c:formatCode>General</c:formatCode>
                <c:ptCount val="11"/>
                <c:pt idx="0">
                  <c:v>0</c:v>
                </c:pt>
                <c:pt idx="1">
                  <c:v>16</c:v>
                </c:pt>
                <c:pt idx="2">
                  <c:v>2</c:v>
                </c:pt>
                <c:pt idx="4">
                  <c:v>0</c:v>
                </c:pt>
                <c:pt idx="5">
                  <c:v>15</c:v>
                </c:pt>
                <c:pt idx="6">
                  <c:v>3</c:v>
                </c:pt>
                <c:pt idx="8">
                  <c:v>1</c:v>
                </c:pt>
                <c:pt idx="9">
                  <c:v>17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4-44B5-A935-99FF45C56F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84761647"/>
        <c:axId val="1884761167"/>
      </c:barChart>
      <c:catAx>
        <c:axId val="188476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84761167"/>
        <c:crosses val="autoZero"/>
        <c:auto val="1"/>
        <c:lblAlgn val="ctr"/>
        <c:lblOffset val="100"/>
        <c:noMultiLvlLbl val="0"/>
      </c:catAx>
      <c:valAx>
        <c:axId val="1884761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84761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年齡分布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'雙和2023.04'!$CL$3:$CL$11</c:f>
              <c:strCache>
                <c:ptCount val="9"/>
                <c:pt idx="0">
                  <c:v>18~19</c:v>
                </c:pt>
                <c:pt idx="1">
                  <c:v>20~29</c:v>
                </c:pt>
                <c:pt idx="2">
                  <c:v>30~39</c:v>
                </c:pt>
                <c:pt idx="3">
                  <c:v>40~49</c:v>
                </c:pt>
                <c:pt idx="4">
                  <c:v>50~59</c:v>
                </c:pt>
                <c:pt idx="5">
                  <c:v>60~69</c:v>
                </c:pt>
                <c:pt idx="6">
                  <c:v>70~79</c:v>
                </c:pt>
                <c:pt idx="7">
                  <c:v>80~89</c:v>
                </c:pt>
                <c:pt idx="8">
                  <c:v>90~99</c:v>
                </c:pt>
              </c:strCache>
            </c:strRef>
          </c:cat>
          <c:val>
            <c:numRef>
              <c:f>'雙和2023.04'!$CM$3:$CM$11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A6-4757-86D0-4B406FD282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5158639"/>
        <c:axId val="1975156719"/>
      </c:barChart>
      <c:catAx>
        <c:axId val="197515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5156719"/>
        <c:crosses val="autoZero"/>
        <c:auto val="1"/>
        <c:lblAlgn val="ctr"/>
        <c:lblOffset val="100"/>
        <c:noMultiLvlLbl val="0"/>
      </c:catAx>
      <c:valAx>
        <c:axId val="1975156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515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男女分布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'雙和2023.04'!$CL$13:$CL$14</c:f>
              <c:strCache>
                <c:ptCount val="2"/>
                <c:pt idx="0">
                  <c:v>男</c:v>
                </c:pt>
                <c:pt idx="1">
                  <c:v>女</c:v>
                </c:pt>
              </c:strCache>
            </c:strRef>
          </c:cat>
          <c:val>
            <c:numRef>
              <c:f>'雙和2023.04'!$CM$13:$CM$14</c:f>
              <c:numCache>
                <c:formatCode>General</c:formatCode>
                <c:ptCount val="2"/>
                <c:pt idx="0">
                  <c:v>5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1F-4846-A12E-0A91F94849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5159599"/>
        <c:axId val="1875435887"/>
      </c:barChart>
      <c:catAx>
        <c:axId val="1975159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875435887"/>
        <c:crosses val="autoZero"/>
        <c:auto val="1"/>
        <c:lblAlgn val="ctr"/>
        <c:lblOffset val="100"/>
        <c:noMultiLvlLbl val="0"/>
      </c:catAx>
      <c:valAx>
        <c:axId val="1875435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75159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血液資料</a:t>
            </a:r>
            <a:endParaRPr lang="zh-TW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'雙和2023.04'!$CO$3:$CO$13</c:f>
              <c:strCache>
                <c:ptCount val="11"/>
                <c:pt idx="0">
                  <c:v>RBC偏高</c:v>
                </c:pt>
                <c:pt idx="1">
                  <c:v>RBC正常</c:v>
                </c:pt>
                <c:pt idx="2">
                  <c:v>RBC偏低</c:v>
                </c:pt>
                <c:pt idx="4">
                  <c:v>P偏高</c:v>
                </c:pt>
                <c:pt idx="5">
                  <c:v>P正常</c:v>
                </c:pt>
                <c:pt idx="6">
                  <c:v>P偏低</c:v>
                </c:pt>
                <c:pt idx="8">
                  <c:v>AC偏高</c:v>
                </c:pt>
                <c:pt idx="9">
                  <c:v>AC正常</c:v>
                </c:pt>
                <c:pt idx="10">
                  <c:v>AC偏低</c:v>
                </c:pt>
              </c:strCache>
            </c:strRef>
          </c:cat>
          <c:val>
            <c:numRef>
              <c:f>'雙和2023.04'!$CP$3:$CP$13</c:f>
              <c:numCache>
                <c:formatCode>General</c:formatCode>
                <c:ptCount val="11"/>
                <c:pt idx="0">
                  <c:v>0</c:v>
                </c:pt>
                <c:pt idx="1">
                  <c:v>11</c:v>
                </c:pt>
                <c:pt idx="2">
                  <c:v>2</c:v>
                </c:pt>
                <c:pt idx="4">
                  <c:v>0</c:v>
                </c:pt>
                <c:pt idx="5">
                  <c:v>13</c:v>
                </c:pt>
                <c:pt idx="6">
                  <c:v>0</c:v>
                </c:pt>
                <c:pt idx="8">
                  <c:v>11</c:v>
                </c:pt>
                <c:pt idx="9">
                  <c:v>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3-46A4-BAC0-F2294CAD10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0616111"/>
        <c:axId val="1940617071"/>
      </c:barChart>
      <c:catAx>
        <c:axId val="19406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0617071"/>
        <c:crosses val="autoZero"/>
        <c:auto val="1"/>
        <c:lblAlgn val="ctr"/>
        <c:lblOffset val="100"/>
        <c:noMultiLvlLbl val="0"/>
      </c:catAx>
      <c:valAx>
        <c:axId val="1940617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40616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0115-30AE-4712-9D70-63EB0B3E5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544FC2F-D94B-4EBE-8C7E-BE7AF324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24A222-9207-465C-907B-9411F920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E331BC-B3DC-4271-92FD-C932B5C48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B70C7-D035-4868-BEE8-9F4A64E1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412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8FADFF-6AF0-4E8F-B952-7B210265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299899-6BC5-45B2-9278-94018A9AB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D93A15-CA9D-4232-B7AA-9629B647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F59D9D-EB04-4E39-BC62-B8606C03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B5BDD2-FC10-45F1-B203-32F969A33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15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B6DFCDF-01AC-4322-A5D9-3BA249CA9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662F316-E694-4E07-8A14-E3BCB8C51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AC3801-1DA3-46F0-9248-E74790B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5F3443-8E4A-4703-AEDD-40247517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F37F38-4475-4950-9E07-B2B4D224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36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1AD174-C253-432E-BA6C-B05786D0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E49DCC-3456-43C0-8A34-A08A35C4A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825A2A-E1E1-4282-8CBA-A872BD0A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FDC938-2776-44FD-9BA6-B74AA0D9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BF8A48-568B-4E64-9E09-21CF81F9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44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1123B3-B105-4354-AC9F-78B84F20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BF9326-7314-4481-8918-148740AB7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3A51F0-2B5C-4103-A6BC-6D70134C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AE3AF1-A84F-406A-A82F-8782F5A9A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687FF7-A088-42EF-A182-1EC9A508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70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FBAC1-2BD4-42F7-B5A5-07EBEC053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CC18BA-E6B4-48AA-A647-E297C942D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808FAC0-5E32-4FBD-869C-2DF9C7B5F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12CE5E-25B0-4CBD-8CEE-C10BD55E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EAF4D18-79B7-420B-9EF1-18B3724B1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712E17-D985-43C9-8426-51A48C14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3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DD35A1-0A9C-4623-A466-A28F61FEA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02024F8-210E-4A12-AF54-101A870EF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DB1B24-682F-4E0D-8656-D0400D4C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5F4D9B4-2664-4136-8A08-C6E53FEF4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5DD6F6E-C23C-40BD-812A-358D62670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257ECC4-535B-48B8-A891-2AB182B31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7F226FB-D778-45E4-82EF-8A5F9AA3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3981A3D-6993-4D5D-8264-A382E36E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11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F295D2-F982-461A-9690-B46ADC24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4818D95-C52B-48C2-B62C-F3E2F2E4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4958D09-5D89-4474-B2D1-38134FAA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CC428B-0E2D-47B1-BB70-56ED41B5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92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14D678-7082-4938-AF4E-2A93186B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B370572-9177-4B4B-BCF1-605ABADA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285B0A-8D8F-4A12-BEB7-DC6CDBB6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318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93C287-5EAB-42B9-9D06-04F10FD4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2899FD-CC3A-4772-80C9-5EEB8C2A7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3A7F7F4-D495-454F-80EB-5FEA0EFCE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AA2CBEF-A277-4493-9F57-63822F6C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3BF65D-AE6B-446B-AA04-77C02770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35E9F7-DAA3-4EF4-A28C-E9EE7942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41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BE0A46-5D1E-4F02-B12E-578AA77C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F509F4C-A811-4D77-8FE5-D19AAA5EA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2820CE-B467-4687-B065-A15E9EDF0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8D5410-0EEE-4B04-9FFC-BF6346A7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75E1D0-E44D-4EAD-8772-D42369B0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C088844-9FEF-402E-A331-C4ECAAD3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05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82A138E-9BFF-4BCA-A1D4-D57113AA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F47D6A-3160-4EFF-A5F6-36A0B7ED3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DEC84C-5A76-4899-B49F-98EABA29C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80ABE-B7EB-4FD2-9CB3-81E786A86F9A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FF6C5D-D659-4A92-9872-776B5F231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0C8373-D458-4965-9D52-548FA3191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D823F-02D7-455B-BA6C-722E0FAB9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30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666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dirty="0"/>
              <a:t>雙和抽血資料整理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3784C8E-17A4-0FDB-E653-81AC1C320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451104"/>
              </p:ext>
            </p:extLst>
          </p:nvPr>
        </p:nvGraphicFramePr>
        <p:xfrm>
          <a:off x="2287373" y="2910932"/>
          <a:ext cx="81280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9263536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6481399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標準值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493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RBC</a:t>
                      </a:r>
                      <a:r>
                        <a:rPr lang="zh-TW" altLang="en-US" dirty="0"/>
                        <a:t>紅血球</a:t>
                      </a:r>
                      <a:r>
                        <a:rPr lang="en-US" altLang="zh-TW" dirty="0"/>
                        <a:t>:3.7~6.2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P</a:t>
                      </a:r>
                      <a:r>
                        <a:rPr lang="zh-TW" altLang="en-US" dirty="0"/>
                        <a:t>磷</a:t>
                      </a:r>
                      <a:r>
                        <a:rPr lang="en-US" altLang="zh-TW" dirty="0"/>
                        <a:t>:2.4~5.1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23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AC</a:t>
                      </a:r>
                      <a:r>
                        <a:rPr lang="zh-TW" altLang="en-US" dirty="0"/>
                        <a:t>血糖</a:t>
                      </a:r>
                      <a:r>
                        <a:rPr lang="en-US" altLang="zh-TW" dirty="0"/>
                        <a:t>:70~100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GOT</a:t>
                      </a:r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天門冬胺酸轉胺酶</a:t>
                      </a:r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:13~39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96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K</a:t>
                      </a:r>
                      <a:r>
                        <a:rPr lang="zh-TW" altLang="en-US" dirty="0"/>
                        <a:t>鉀</a:t>
                      </a:r>
                      <a:r>
                        <a:rPr lang="en-US" altLang="zh-TW" dirty="0"/>
                        <a:t>:3.5~5.1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Hb</a:t>
                      </a:r>
                      <a:r>
                        <a:rPr lang="zh-TW" altLang="en-US" dirty="0"/>
                        <a:t>血色素</a:t>
                      </a:r>
                      <a:r>
                        <a:rPr lang="en-US" altLang="zh-TW" dirty="0"/>
                        <a:t>:13~18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292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PLT</a:t>
                      </a:r>
                      <a:r>
                        <a:rPr lang="zh-TW" altLang="en-US" dirty="0"/>
                        <a:t>血小板</a:t>
                      </a:r>
                      <a:r>
                        <a:rPr lang="en-US" altLang="zh-TW" dirty="0"/>
                        <a:t>:138~400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Ca</a:t>
                      </a:r>
                      <a:r>
                        <a:rPr lang="zh-TW" altLang="en-US" dirty="0"/>
                        <a:t>鈣</a:t>
                      </a:r>
                      <a:r>
                        <a:rPr lang="en-US" altLang="zh-TW" dirty="0"/>
                        <a:t>:8.8~10.2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84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Na</a:t>
                      </a:r>
                      <a:r>
                        <a:rPr lang="zh-TW" altLang="en-US" dirty="0"/>
                        <a:t>鈉</a:t>
                      </a:r>
                      <a:r>
                        <a:rPr lang="en-US" altLang="zh-TW" dirty="0"/>
                        <a:t>:136~146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82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64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F733CBB8-996D-0373-AACF-32480EA4F5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848522"/>
              </p:ext>
            </p:extLst>
          </p:nvPr>
        </p:nvGraphicFramePr>
        <p:xfrm>
          <a:off x="1535430" y="647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063965F3-0E35-70FB-1EF3-E661891C00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287682"/>
              </p:ext>
            </p:extLst>
          </p:nvPr>
        </p:nvGraphicFramePr>
        <p:xfrm>
          <a:off x="6137910" y="6324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6ED9A156-6298-F58B-6DC6-86B0644CC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043437"/>
              </p:ext>
            </p:extLst>
          </p:nvPr>
        </p:nvGraphicFramePr>
        <p:xfrm>
          <a:off x="3851910" y="35647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374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2023/11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6974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0F3DBA9A-28F3-25BE-BDD9-7D3EAC2B2B39}"/>
              </a:ext>
            </a:extLst>
          </p:cNvPr>
          <p:cNvGraphicFramePr>
            <a:graphicFrameLocks/>
          </p:cNvGraphicFramePr>
          <p:nvPr/>
        </p:nvGraphicFramePr>
        <p:xfrm>
          <a:off x="1459230" y="20383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818EC26-4516-6287-6606-4F143FA1EB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304497"/>
              </p:ext>
            </p:extLst>
          </p:nvPr>
        </p:nvGraphicFramePr>
        <p:xfrm>
          <a:off x="6160770" y="20383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721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B7DB3B2-3D78-62F1-0F74-059B23E1E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74925"/>
              </p:ext>
            </p:extLst>
          </p:nvPr>
        </p:nvGraphicFramePr>
        <p:xfrm>
          <a:off x="1459230" y="647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28D71A54-D129-12A4-6C5F-2C8AE16EF1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182274"/>
              </p:ext>
            </p:extLst>
          </p:nvPr>
        </p:nvGraphicFramePr>
        <p:xfrm>
          <a:off x="6160770" y="6553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6679EBEF-C7BE-74C3-DC49-74DBBE4795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883783"/>
              </p:ext>
            </p:extLst>
          </p:nvPr>
        </p:nvGraphicFramePr>
        <p:xfrm>
          <a:off x="3810000" y="357419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79391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2023/12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8930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A3D9F975-9811-087B-0621-A31092A3D04F}"/>
              </a:ext>
            </a:extLst>
          </p:cNvPr>
          <p:cNvGraphicFramePr>
            <a:graphicFrameLocks/>
          </p:cNvGraphicFramePr>
          <p:nvPr/>
        </p:nvGraphicFramePr>
        <p:xfrm>
          <a:off x="148971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34EF8858-7F7F-8A25-086C-916A19BDA286}"/>
              </a:ext>
            </a:extLst>
          </p:cNvPr>
          <p:cNvGraphicFramePr>
            <a:graphicFrameLocks/>
          </p:cNvGraphicFramePr>
          <p:nvPr/>
        </p:nvGraphicFramePr>
        <p:xfrm>
          <a:off x="613029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1082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0D0BFD1A-40B8-2B7B-217C-AC69CB029F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514269"/>
              </p:ext>
            </p:extLst>
          </p:nvPr>
        </p:nvGraphicFramePr>
        <p:xfrm>
          <a:off x="1504950" y="6553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1E9908F4-8844-817E-58CC-1A163A442B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978093"/>
              </p:ext>
            </p:extLst>
          </p:nvPr>
        </p:nvGraphicFramePr>
        <p:xfrm>
          <a:off x="6115050" y="6705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0FD171B6-3552-9164-217E-B31EBEC7E0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230041"/>
              </p:ext>
            </p:extLst>
          </p:nvPr>
        </p:nvGraphicFramePr>
        <p:xfrm>
          <a:off x="3829050" y="35664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736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2024/01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5013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DAA64BF5-1616-FDD1-1DBD-727E2C65D08B}"/>
              </a:ext>
            </a:extLst>
          </p:cNvPr>
          <p:cNvGraphicFramePr>
            <a:graphicFrameLocks/>
          </p:cNvGraphicFramePr>
          <p:nvPr/>
        </p:nvGraphicFramePr>
        <p:xfrm>
          <a:off x="1497330" y="20497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DF0EE663-5D87-581F-0B0F-51F57823DC03}"/>
              </a:ext>
            </a:extLst>
          </p:cNvPr>
          <p:cNvGraphicFramePr>
            <a:graphicFrameLocks/>
          </p:cNvGraphicFramePr>
          <p:nvPr/>
        </p:nvGraphicFramePr>
        <p:xfrm>
          <a:off x="6122670" y="20650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5471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22DFCCAD-D00E-9137-0D88-4B9DCC86C7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539375"/>
              </p:ext>
            </p:extLst>
          </p:nvPr>
        </p:nvGraphicFramePr>
        <p:xfrm>
          <a:off x="147447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ECF188B1-6EB9-F905-C412-774AEEB960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461239"/>
              </p:ext>
            </p:extLst>
          </p:nvPr>
        </p:nvGraphicFramePr>
        <p:xfrm>
          <a:off x="6145530" y="6591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F95443CC-7FDC-D478-6FD3-898B78237B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59965"/>
              </p:ext>
            </p:extLst>
          </p:nvPr>
        </p:nvGraphicFramePr>
        <p:xfrm>
          <a:off x="3760470" y="35702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39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2023/03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8088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2024/02&amp;03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4480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537E0CAA-6E82-AC10-FABB-85B0357EFFDC}"/>
              </a:ext>
            </a:extLst>
          </p:cNvPr>
          <p:cNvGraphicFramePr>
            <a:graphicFrameLocks/>
          </p:cNvGraphicFramePr>
          <p:nvPr/>
        </p:nvGraphicFramePr>
        <p:xfrm>
          <a:off x="1482090" y="20612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45E3BAAB-4D4A-B57C-FA35-912F37A43393}"/>
              </a:ext>
            </a:extLst>
          </p:cNvPr>
          <p:cNvGraphicFramePr>
            <a:graphicFrameLocks/>
          </p:cNvGraphicFramePr>
          <p:nvPr/>
        </p:nvGraphicFramePr>
        <p:xfrm>
          <a:off x="6137910" y="20535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5265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8792FA4-B89B-D007-AB70-9236CBF47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569654"/>
              </p:ext>
            </p:extLst>
          </p:nvPr>
        </p:nvGraphicFramePr>
        <p:xfrm>
          <a:off x="1478280" y="6324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38DF6BAA-AF66-87D9-501C-729F7C8FB2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517127"/>
              </p:ext>
            </p:extLst>
          </p:nvPr>
        </p:nvGraphicFramePr>
        <p:xfrm>
          <a:off x="6141720" y="6400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58B28BDD-D0B8-472F-FCE0-084D54B965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142484"/>
              </p:ext>
            </p:extLst>
          </p:nvPr>
        </p:nvGraphicFramePr>
        <p:xfrm>
          <a:off x="3855720" y="36477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1855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2024/04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7254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F694D3E1-80C1-98A1-834D-20BC2A69E37E}"/>
              </a:ext>
            </a:extLst>
          </p:cNvPr>
          <p:cNvGraphicFramePr>
            <a:graphicFrameLocks/>
          </p:cNvGraphicFramePr>
          <p:nvPr/>
        </p:nvGraphicFramePr>
        <p:xfrm>
          <a:off x="146685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47C7B36-C248-916A-1D10-9F887626D57A}"/>
              </a:ext>
            </a:extLst>
          </p:cNvPr>
          <p:cNvGraphicFramePr>
            <a:graphicFrameLocks/>
          </p:cNvGraphicFramePr>
          <p:nvPr/>
        </p:nvGraphicFramePr>
        <p:xfrm>
          <a:off x="615315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0571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19BEFB0D-3A5E-73CF-8E91-FE4D73A214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168959"/>
              </p:ext>
            </p:extLst>
          </p:nvPr>
        </p:nvGraphicFramePr>
        <p:xfrm>
          <a:off x="1470660" y="6591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B9AE1835-1336-FE80-C0DA-A27E5C8EA2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059869"/>
              </p:ext>
            </p:extLst>
          </p:nvPr>
        </p:nvGraphicFramePr>
        <p:xfrm>
          <a:off x="614934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D381827A-9CC3-20D7-DD31-0D8CCA6172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519611"/>
              </p:ext>
            </p:extLst>
          </p:nvPr>
        </p:nvGraphicFramePr>
        <p:xfrm>
          <a:off x="3756660" y="356056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470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2024/05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0356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37037DCA-CCCF-43C3-3468-81A14C75CA9A}"/>
              </a:ext>
            </a:extLst>
          </p:cNvPr>
          <p:cNvGraphicFramePr>
            <a:graphicFrameLocks/>
          </p:cNvGraphicFramePr>
          <p:nvPr/>
        </p:nvGraphicFramePr>
        <p:xfrm>
          <a:off x="1463040" y="20612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B4A8B92-EC0F-34AF-9F74-C330C0FB5E40}"/>
              </a:ext>
            </a:extLst>
          </p:cNvPr>
          <p:cNvGraphicFramePr>
            <a:graphicFrameLocks/>
          </p:cNvGraphicFramePr>
          <p:nvPr/>
        </p:nvGraphicFramePr>
        <p:xfrm>
          <a:off x="6156960" y="20535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00903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CD0DBB93-E301-8FF6-FC48-017ED72423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917575"/>
              </p:ext>
            </p:extLst>
          </p:nvPr>
        </p:nvGraphicFramePr>
        <p:xfrm>
          <a:off x="146685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819BCBFC-3ECC-98F1-E7DF-0176851D60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160060"/>
              </p:ext>
            </p:extLst>
          </p:nvPr>
        </p:nvGraphicFramePr>
        <p:xfrm>
          <a:off x="6153150" y="6591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FCEBD7A9-0277-9967-856A-7A337CC269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477129"/>
              </p:ext>
            </p:extLst>
          </p:nvPr>
        </p:nvGraphicFramePr>
        <p:xfrm>
          <a:off x="3752850" y="35508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6668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2024/06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1272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圖表 9">
            <a:extLst>
              <a:ext uri="{FF2B5EF4-FFF2-40B4-BE49-F238E27FC236}">
                <a16:creationId xmlns:a16="http://schemas.microsoft.com/office/drawing/2014/main" id="{3133E4AC-19D3-46EC-9405-65D6B1089E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789630"/>
              </p:ext>
            </p:extLst>
          </p:nvPr>
        </p:nvGraphicFramePr>
        <p:xfrm>
          <a:off x="1011381" y="2556163"/>
          <a:ext cx="46966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30CC43C8-A528-6793-53FA-DC5A9803B1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361082"/>
              </p:ext>
            </p:extLst>
          </p:nvPr>
        </p:nvGraphicFramePr>
        <p:xfrm>
          <a:off x="1501140" y="20496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AA497E71-86E5-0917-B9C0-6082E12338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237672"/>
              </p:ext>
            </p:extLst>
          </p:nvPr>
        </p:nvGraphicFramePr>
        <p:xfrm>
          <a:off x="6134100" y="204206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4507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9F7F85D6-DE3E-CCDC-9C46-9153D82444B5}"/>
              </a:ext>
            </a:extLst>
          </p:cNvPr>
          <p:cNvGraphicFramePr>
            <a:graphicFrameLocks/>
          </p:cNvGraphicFramePr>
          <p:nvPr/>
        </p:nvGraphicFramePr>
        <p:xfrm>
          <a:off x="147828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A4EAE22B-11D1-B51B-F639-463C4E58EAF4}"/>
              </a:ext>
            </a:extLst>
          </p:cNvPr>
          <p:cNvGraphicFramePr>
            <a:graphicFrameLocks/>
          </p:cNvGraphicFramePr>
          <p:nvPr/>
        </p:nvGraphicFramePr>
        <p:xfrm>
          <a:off x="614172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8976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89B5679A-9A1A-70CF-6F43-D37D82DEAB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527199"/>
              </p:ext>
            </p:extLst>
          </p:nvPr>
        </p:nvGraphicFramePr>
        <p:xfrm>
          <a:off x="147447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98A40AD1-B6A6-BD6B-02D8-66DEF9F7C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334539"/>
              </p:ext>
            </p:extLst>
          </p:nvPr>
        </p:nvGraphicFramePr>
        <p:xfrm>
          <a:off x="614553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68A50717-F313-1923-5320-3282C0F341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244494"/>
              </p:ext>
            </p:extLst>
          </p:nvPr>
        </p:nvGraphicFramePr>
        <p:xfrm>
          <a:off x="3810000" y="35702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800194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結報</a:t>
            </a:r>
            <a:r>
              <a:rPr lang="en-US" altLang="zh-TW" dirty="0"/>
              <a:t>Feedback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86094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87B476BD-7FA8-8CA8-0174-8485873AE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321" y="1876207"/>
            <a:ext cx="8516539" cy="155279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ABA4B714-7CAC-AA3E-6381-2DF5815732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5678" y="4314765"/>
            <a:ext cx="2610214" cy="1714739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B7A273CC-EDB4-FD42-CA47-7E9BC3CD9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0373" y="3716940"/>
            <a:ext cx="9116697" cy="55252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EEE7DEDA-C7CC-FC29-0A04-D61523E9E9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0321" y="639111"/>
            <a:ext cx="9516803" cy="110505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C07B763E-BB31-1871-B510-40BEF57AC8FE}"/>
              </a:ext>
            </a:extLst>
          </p:cNvPr>
          <p:cNvSpPr/>
          <p:nvPr/>
        </p:nvSpPr>
        <p:spPr>
          <a:xfrm>
            <a:off x="5340485" y="3073940"/>
            <a:ext cx="2519464" cy="3550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C23A6C3-7D38-C88F-8465-398A259C28B3}"/>
              </a:ext>
            </a:extLst>
          </p:cNvPr>
          <p:cNvSpPr/>
          <p:nvPr/>
        </p:nvSpPr>
        <p:spPr>
          <a:xfrm>
            <a:off x="1240321" y="1326292"/>
            <a:ext cx="843852" cy="4178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AD3010D-A11A-3268-EEA9-1DB62FF66F9F}"/>
              </a:ext>
            </a:extLst>
          </p:cNvPr>
          <p:cNvSpPr/>
          <p:nvPr/>
        </p:nvSpPr>
        <p:spPr>
          <a:xfrm>
            <a:off x="1359243" y="3929449"/>
            <a:ext cx="1977081" cy="4201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B8EB0167-B8B3-B70B-688C-215763799591}"/>
              </a:ext>
            </a:extLst>
          </p:cNvPr>
          <p:cNvSpPr/>
          <p:nvPr/>
        </p:nvSpPr>
        <p:spPr>
          <a:xfrm>
            <a:off x="9848616" y="4477169"/>
            <a:ext cx="724929" cy="4408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D9D5BD89-75F4-5684-0867-7F94A45974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0537" y="4557408"/>
            <a:ext cx="5646048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44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397FD1B-36B3-ABEF-53B9-D8417C3EA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230" y="875943"/>
            <a:ext cx="8697539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98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D9EE3E84-6EEF-96C5-6E30-5DDC869653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770048"/>
              </p:ext>
            </p:extLst>
          </p:nvPr>
        </p:nvGraphicFramePr>
        <p:xfrm>
          <a:off x="1087066" y="632545"/>
          <a:ext cx="5178357" cy="293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D122893F-E9AA-D7B2-38D4-94D752323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200990"/>
              </p:ext>
            </p:extLst>
          </p:nvPr>
        </p:nvGraphicFramePr>
        <p:xfrm>
          <a:off x="6548983" y="496680"/>
          <a:ext cx="5178357" cy="293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6FD1EA58-57C3-2097-7F48-DFC25673D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206129"/>
              </p:ext>
            </p:extLst>
          </p:nvPr>
        </p:nvGraphicFramePr>
        <p:xfrm>
          <a:off x="3809999" y="3653305"/>
          <a:ext cx="5178357" cy="293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6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2023/04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64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7193D9A6-7F86-1E7C-BF2B-7388DEA703AF}"/>
              </a:ext>
            </a:extLst>
          </p:cNvPr>
          <p:cNvGraphicFramePr>
            <a:graphicFrameLocks/>
          </p:cNvGraphicFramePr>
          <p:nvPr/>
        </p:nvGraphicFramePr>
        <p:xfrm>
          <a:off x="1447800" y="20535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54DB665B-3448-1675-7BCB-66377A32CF67}"/>
              </a:ext>
            </a:extLst>
          </p:cNvPr>
          <p:cNvGraphicFramePr>
            <a:graphicFrameLocks/>
          </p:cNvGraphicFramePr>
          <p:nvPr/>
        </p:nvGraphicFramePr>
        <p:xfrm>
          <a:off x="6172200" y="20612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299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8A880DB8-D39A-FCFE-702A-DAA685F26E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144562"/>
              </p:ext>
            </p:extLst>
          </p:nvPr>
        </p:nvGraphicFramePr>
        <p:xfrm>
          <a:off x="1470660" y="6515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303152C2-AA6E-A247-1A1A-D9881E3E15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08057"/>
              </p:ext>
            </p:extLst>
          </p:nvPr>
        </p:nvGraphicFramePr>
        <p:xfrm>
          <a:off x="6149340" y="6591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FC139F8C-0304-121E-21D1-A1A0946AFB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376633"/>
              </p:ext>
            </p:extLst>
          </p:nvPr>
        </p:nvGraphicFramePr>
        <p:xfrm>
          <a:off x="3810000" y="34632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991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2A224-8BB8-4402-AD9D-2E43A9ABF0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2023/05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6672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>
            <a:extLst>
              <a:ext uri="{FF2B5EF4-FFF2-40B4-BE49-F238E27FC236}">
                <a16:creationId xmlns:a16="http://schemas.microsoft.com/office/drawing/2014/main" id="{1E8BFFDC-297D-3AD3-851B-41D3B9EDA16A}"/>
              </a:ext>
            </a:extLst>
          </p:cNvPr>
          <p:cNvGraphicFramePr>
            <a:graphicFrameLocks/>
          </p:cNvGraphicFramePr>
          <p:nvPr/>
        </p:nvGraphicFramePr>
        <p:xfrm>
          <a:off x="1466850" y="20840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圖表 2">
            <a:extLst>
              <a:ext uri="{FF2B5EF4-FFF2-40B4-BE49-F238E27FC236}">
                <a16:creationId xmlns:a16="http://schemas.microsoft.com/office/drawing/2014/main" id="{1802D5A7-1BB1-890D-F224-B56BB0736D0A}"/>
              </a:ext>
            </a:extLst>
          </p:cNvPr>
          <p:cNvGraphicFramePr>
            <a:graphicFrameLocks/>
          </p:cNvGraphicFramePr>
          <p:nvPr/>
        </p:nvGraphicFramePr>
        <p:xfrm>
          <a:off x="6153150" y="20307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906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163</Words>
  <Application>Microsoft Office PowerPoint</Application>
  <PresentationFormat>寬螢幕</PresentationFormat>
  <Paragraphs>73</Paragraphs>
  <Slides>34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佈景主題</vt:lpstr>
      <vt:lpstr>雙和抽血資料整理</vt:lpstr>
      <vt:lpstr>2023/03</vt:lpstr>
      <vt:lpstr>PowerPoint 簡報</vt:lpstr>
      <vt:lpstr>PowerPoint 簡報</vt:lpstr>
      <vt:lpstr>2023/04</vt:lpstr>
      <vt:lpstr>PowerPoint 簡報</vt:lpstr>
      <vt:lpstr>PowerPoint 簡報</vt:lpstr>
      <vt:lpstr>2023/05</vt:lpstr>
      <vt:lpstr>PowerPoint 簡報</vt:lpstr>
      <vt:lpstr>PowerPoint 簡報</vt:lpstr>
      <vt:lpstr>2023/11</vt:lpstr>
      <vt:lpstr>PowerPoint 簡報</vt:lpstr>
      <vt:lpstr>PowerPoint 簡報</vt:lpstr>
      <vt:lpstr>2023/12</vt:lpstr>
      <vt:lpstr>PowerPoint 簡報</vt:lpstr>
      <vt:lpstr>PowerPoint 簡報</vt:lpstr>
      <vt:lpstr>2024/01</vt:lpstr>
      <vt:lpstr>PowerPoint 簡報</vt:lpstr>
      <vt:lpstr>PowerPoint 簡報</vt:lpstr>
      <vt:lpstr>2024/02&amp;03</vt:lpstr>
      <vt:lpstr>PowerPoint 簡報</vt:lpstr>
      <vt:lpstr>PowerPoint 簡報</vt:lpstr>
      <vt:lpstr>2024/04</vt:lpstr>
      <vt:lpstr>PowerPoint 簡報</vt:lpstr>
      <vt:lpstr>PowerPoint 簡報</vt:lpstr>
      <vt:lpstr>2024/05</vt:lpstr>
      <vt:lpstr>PowerPoint 簡報</vt:lpstr>
      <vt:lpstr>PowerPoint 簡報</vt:lpstr>
      <vt:lpstr>2024/06</vt:lpstr>
      <vt:lpstr>PowerPoint 簡報</vt:lpstr>
      <vt:lpstr>PowerPoint 簡報</vt:lpstr>
      <vt:lpstr>結報Feedback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新國民資料整理</dc:title>
  <dc:creator>張芮綺</dc:creator>
  <cp:lastModifiedBy>翰陞 陳</cp:lastModifiedBy>
  <cp:revision>17</cp:revision>
  <dcterms:created xsi:type="dcterms:W3CDTF">2024-08-20T11:20:37Z</dcterms:created>
  <dcterms:modified xsi:type="dcterms:W3CDTF">2024-08-26T19:15:32Z</dcterms:modified>
</cp:coreProperties>
</file>