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30" r:id="rId2"/>
    <p:sldId id="331" r:id="rId3"/>
    <p:sldId id="332" r:id="rId4"/>
    <p:sldId id="334" r:id="rId5"/>
    <p:sldId id="333" r:id="rId6"/>
    <p:sldId id="335" r:id="rId7"/>
    <p:sldId id="336" r:id="rId8"/>
    <p:sldId id="337" r:id="rId9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58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EDDE86-D5E0-4771-A6C0-96E7203A5AF8}" type="datetimeFigureOut">
              <a:rPr lang="zh-TW" altLang="en-US" smtClean="0"/>
              <a:t>2024/11/26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D00151-2ABE-4437-941B-2CCBFEFFF7B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94264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71D4FC-D678-4DCB-8186-ACEB6DDD5311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844355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4985392-148D-F7DE-3F6C-2EFBA08EDB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90605606-39AD-1CA8-9682-0426221C92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D7EBD02-3DD0-CFE8-33BD-83408D4F4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C654F-F90F-4C2A-9CE7-7283743AAE05}" type="datetimeFigureOut">
              <a:rPr lang="zh-TW" altLang="en-US" smtClean="0"/>
              <a:t>2024/11/26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871398B-A052-0D9F-767E-3272F7AAB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8C61149-0C70-0D2F-5A7A-8395BDF22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D69F0-B419-459F-AAF3-9077E115400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5321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02DDB0F-40E7-EC01-4658-25BD12A82D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EDA0A7B9-E186-898D-D007-5A3B2ED963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2FA6A6D-91E2-3C22-8DFA-E51156ED5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C654F-F90F-4C2A-9CE7-7283743AAE05}" type="datetimeFigureOut">
              <a:rPr lang="zh-TW" altLang="en-US" smtClean="0"/>
              <a:t>2024/11/26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BC757C5-A739-9F9E-A268-4B2F095FD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6B21E76-7A65-094E-DC58-08DED8B69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D69F0-B419-459F-AAF3-9077E115400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36862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121B7172-88DF-EDDA-C3B0-D558220A46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E7ECDCA9-29B3-BF57-5B36-14F3E9337B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E679B92-2032-1D77-7465-E6E29F8177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C654F-F90F-4C2A-9CE7-7283743AAE05}" type="datetimeFigureOut">
              <a:rPr lang="zh-TW" altLang="en-US" smtClean="0"/>
              <a:t>2024/11/26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C931C43-AEDA-4EDC-5F72-9D0D6F30CB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2B93FE6-85C6-75F2-FA89-C3B887D2F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D69F0-B419-459F-AAF3-9077E115400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83455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700C188-DFAD-3BD1-951C-669411F3B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EC158C0-9E68-BC5D-6828-59AB9448A0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5835A12-1046-D453-D89D-00579C862E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C654F-F90F-4C2A-9CE7-7283743AAE05}" type="datetimeFigureOut">
              <a:rPr lang="zh-TW" altLang="en-US" smtClean="0"/>
              <a:t>2024/11/26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0DEB1FC-FBBA-7868-EF7C-E4C286B3C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F7B5CD4-7D3D-44A6-41E6-7E4F94FF6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D69F0-B419-459F-AAF3-9077E115400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0594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5E158B1-9651-3787-75FA-7FF3CAEBC5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52B9E0AC-AED2-2B26-0FF8-8717F119C0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7AE116C-3A3E-B83F-98A2-C0DBCCCF8B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C654F-F90F-4C2A-9CE7-7283743AAE05}" type="datetimeFigureOut">
              <a:rPr lang="zh-TW" altLang="en-US" smtClean="0"/>
              <a:t>2024/11/26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67AC450-50BF-5B88-6EED-3DEECA5EB4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C0AD2A0-E727-282B-D535-5F9B356CD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D69F0-B419-459F-AAF3-9077E115400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26139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6DE0190-A35D-F93C-2E5F-986F542213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F7596F8-EA2C-6549-05CA-7159CF2B1F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0680B84F-B8A7-EA63-4AF5-EC7CD4A9E5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32DF61E5-08D3-B4DA-4581-2960CBC092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C654F-F90F-4C2A-9CE7-7283743AAE05}" type="datetimeFigureOut">
              <a:rPr lang="zh-TW" altLang="en-US" smtClean="0"/>
              <a:t>2024/11/26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6A7990D9-A2C9-1490-8F8C-0E51C6D9C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E455363E-A7A8-BB6A-3623-FB780F973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D69F0-B419-459F-AAF3-9077E115400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88278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DD00CDF-926D-406E-1D44-4E3B048EF2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196C3C60-AFD2-70E9-745F-BA2A74F1A7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E317A20C-E2F7-B14A-E2EF-B9ABD13680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2FE4FED6-0FBC-6F73-1CDD-F2E8311E12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4B7EF57F-D5FD-7800-A1B3-835EF5BEB5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95353028-CACD-BEE9-DB3E-E3ABB7574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C654F-F90F-4C2A-9CE7-7283743AAE05}" type="datetimeFigureOut">
              <a:rPr lang="zh-TW" altLang="en-US" smtClean="0"/>
              <a:t>2024/11/26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A2BCA50D-A6B2-9619-49EF-507B7F71E1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7F3F7EEB-B5CA-6A58-9CEC-9519D173B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D69F0-B419-459F-AAF3-9077E115400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13344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BCDA0C2-4D31-5538-86E7-EEC93E88C8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F7831B90-297A-B1D4-18A9-F40D7DD583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C654F-F90F-4C2A-9CE7-7283743AAE05}" type="datetimeFigureOut">
              <a:rPr lang="zh-TW" altLang="en-US" smtClean="0"/>
              <a:t>2024/11/26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3ED210C5-9134-CCBD-14E1-287F3C674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A8B27694-51D3-DACB-67B9-E420D3634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D69F0-B419-459F-AAF3-9077E115400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5453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41C65023-D220-7847-EF4B-43492B8F5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C654F-F90F-4C2A-9CE7-7283743AAE05}" type="datetimeFigureOut">
              <a:rPr lang="zh-TW" altLang="en-US" smtClean="0"/>
              <a:t>2024/11/26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BACF72FD-1959-1436-5A01-99D4E42B2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3182EF2E-BA25-D056-8CAD-200ED28D4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D69F0-B419-459F-AAF3-9077E115400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11876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20F2320-2950-17B2-037A-030D9890D7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0C842CB-8D19-B200-306A-AA3600A973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8DB373D2-1CC5-75B2-89DE-09C0939DFF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5E8D6825-083C-BDA9-3946-76914BA00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C654F-F90F-4C2A-9CE7-7283743AAE05}" type="datetimeFigureOut">
              <a:rPr lang="zh-TW" altLang="en-US" smtClean="0"/>
              <a:t>2024/11/26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FCA66422-AE9A-09B6-5AD7-709809AF1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44879CCC-F645-06B7-78B7-99A06581F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D69F0-B419-459F-AAF3-9077E115400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77306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BBE5E5B-A821-D946-A7C5-51A51C9839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3A018C9C-7C04-D80F-FA03-DD827EFF96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6EC30BD5-CC29-E74A-1CC1-27C690043A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75DF8C4C-FD7F-E2FC-FA35-2BF61D9F61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C654F-F90F-4C2A-9CE7-7283743AAE05}" type="datetimeFigureOut">
              <a:rPr lang="zh-TW" altLang="en-US" smtClean="0"/>
              <a:t>2024/11/26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FC6FFC2B-D673-2F79-1FA4-AC9C9E0615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B2B82B8B-B0E7-60B9-378C-B2733F2CC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D69F0-B419-459F-AAF3-9077E115400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97103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46091D86-6209-4A7B-42BD-CC6A20C59C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905D7521-54E4-51B4-70C0-E9971539EC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ABFD30D-8A81-C401-19DD-C32650D4F8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2C654F-F90F-4C2A-9CE7-7283743AAE05}" type="datetimeFigureOut">
              <a:rPr lang="zh-TW" altLang="en-US" smtClean="0"/>
              <a:t>2024/11/26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FB6267F-E2A1-3D3A-AB63-3967FCCE4C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F9F00BC-285F-4D69-1FDE-B8C772E030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ED69F0-B419-459F-AAF3-9077E115400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29066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C6956B2-D87D-97F1-CBDA-321BB15ECB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/>
          <a:lstStyle/>
          <a:p>
            <a:pPr algn="ctr"/>
            <a:r>
              <a:rPr lang="en-US" altLang="zh-TW"/>
              <a:t>1119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26243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2B19B13-22D9-6ED9-0BEF-891E88906E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數據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20947C5-3CBD-47E5-B639-FAA5A8DEE6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資料集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人數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:53870</a:t>
            </a:r>
          </a:p>
          <a:p>
            <a:pPr lvl="1"/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PPG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紀錄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:2589448</a:t>
            </a:r>
          </a:p>
          <a:p>
            <a:pPr lvl="1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分為訓練集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70%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開發資料集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10%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用於訓練和調整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DNN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，測試集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20%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用來驗證，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DNN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輸出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0~1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的分數，越高則糖尿病可能性越大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額外驗證集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:7806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位新參與者與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181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位新診所患者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根據血糖 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HbA1c(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正常值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4.6~5.6%) HR HRV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病人自述等判斷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收集方法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使用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IOS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APP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dirty="0" err="1">
                <a:latin typeface="標楷體" panose="03000509000000000000" pitchFamily="65" charset="-120"/>
                <a:ea typeface="標楷體" panose="03000509000000000000" pitchFamily="65" charset="-120"/>
              </a:rPr>
              <a:t>Azumio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量測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PPG</a:t>
            </a:r>
          </a:p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資料處理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去除異常值、濾除雜訊，並將訊號平滑處理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將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PPG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取樣至固定長度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lvl="1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210333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F3627CD-C1BB-BB69-CA76-A029B1EA4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模型架構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D718590-0344-8F30-1188-9ABB71F06C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4099560" cy="4486275"/>
          </a:xfrm>
        </p:spPr>
        <p:txBody>
          <a:bodyPr>
            <a:normAutofit/>
          </a:bodyPr>
          <a:lstStyle/>
          <a:p>
            <a:r>
              <a:rPr lang="zh-TW" altLang="en-US" b="0" i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神經網路有</a:t>
            </a:r>
            <a:r>
              <a:rPr lang="en-US" altLang="zh-TW" b="0" i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39 </a:t>
            </a:r>
            <a:r>
              <a:rPr lang="zh-TW" altLang="en-US" b="0" i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層，由卷積層組成，初始濾波器大小為</a:t>
            </a:r>
            <a:r>
              <a:rPr lang="en-US" altLang="zh-TW" b="0" i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15</a:t>
            </a:r>
            <a:r>
              <a:rPr lang="zh-TW" altLang="en-US" b="0" i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，濾波器數量</a:t>
            </a:r>
            <a:r>
              <a:rPr lang="en-US" altLang="zh-TW" b="0" i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(N) </a:t>
            </a:r>
            <a:r>
              <a:rPr lang="zh-TW" altLang="en-US" b="0" i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為</a:t>
            </a:r>
            <a:r>
              <a:rPr lang="en-US" altLang="zh-TW" b="0" i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16</a:t>
            </a:r>
            <a:r>
              <a:rPr lang="zh-TW" altLang="en-US" b="0" i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。增加而增加，在每個卷積層之後，以 </a:t>
            </a:r>
            <a:r>
              <a:rPr lang="en-US" altLang="zh-TW" b="0" i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0.2 </a:t>
            </a:r>
            <a:r>
              <a:rPr lang="zh-TW" altLang="en-US" b="0" i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的機率應用批量正規化、修正線性活化和 </a:t>
            </a:r>
            <a:r>
              <a:rPr lang="en-US" altLang="zh-TW" b="0" i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dropout</a:t>
            </a:r>
            <a:r>
              <a:rPr lang="zh-TW" altLang="en-US" b="0" i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。最終的</a:t>
            </a:r>
            <a:r>
              <a:rPr lang="en-US" altLang="zh-TW" b="0" i="0" dirty="0" err="1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Softmax</a:t>
            </a:r>
            <a:r>
              <a:rPr lang="en-US" altLang="zh-TW" b="0" i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b="0" i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層產生了糖尿病</a:t>
            </a:r>
            <a:r>
              <a:rPr lang="en-US" altLang="zh-TW" b="0" i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/</a:t>
            </a:r>
            <a:r>
              <a:rPr lang="zh-TW" altLang="en-US" b="0" i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非糖尿病類別的輸出</a:t>
            </a:r>
            <a:r>
              <a:rPr lang="en-US" altLang="zh-TW" b="0" i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DNN</a:t>
            </a:r>
            <a:r>
              <a:rPr lang="zh-TW" altLang="en-US" b="0" i="0" dirty="0">
                <a:solidFill>
                  <a:srgbClr val="00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分數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7E97DA80-B6C0-D7C4-D269-5FC84AA88D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2680" y="1411840"/>
            <a:ext cx="5781120" cy="4953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04469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1AA97DE-AD26-9B30-6404-2E3E9C64C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超參數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7534F76-E7A6-31E9-CE41-B85CF39804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86585"/>
            <a:ext cx="3825240" cy="4351338"/>
          </a:xfrm>
        </p:spPr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調整超參數以達到最佳的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AUC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ROC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曲線下），同時防止模型過度擬合。</a:t>
            </a: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C6239E91-9E67-1F12-F9CB-989D7323CA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1599" y="1665916"/>
            <a:ext cx="6348497" cy="4572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95897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EDBD562-1020-95B1-7A2D-D8261DDD6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模型訓練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CDC14924-BE7E-7113-6C16-BD4AA3711CB8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893025"/>
            <a:ext cx="9631680" cy="42165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優化器：使用Rectified Adam，該算法在處理深度神經網路時能夠提供更穩定的速度收斂。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學習率調整：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初始學習率設定為0.001，並根據模型收斂情況動態調整學習率。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使用提前停止方法，如果在8次迭代後發現發展​​集上的表現不再提升，則訓練停止，以防止過度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擬合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批次大小：設定為512，以在記憶體能力和訓練速度之間取得平衡。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類別權重：糖尿病患者在資料集中的比例較低，為平衡樣本的影響，訓練時給糖尿病樣本相應的類別權重（10:1） </a:t>
            </a:r>
          </a:p>
        </p:txBody>
      </p:sp>
    </p:spTree>
    <p:extLst>
      <p:ext uri="{BB962C8B-B14F-4D97-AF65-F5344CB8AC3E}">
        <p14:creationId xmlns:p14="http://schemas.microsoft.com/office/powerpoint/2010/main" val="29546520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5DBD4C5-FF9C-AFAA-1056-CF70FA606B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模型評估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BF4BD6D4-FB67-D930-2A08-810EB6446176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699524"/>
            <a:ext cx="10728960" cy="3354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測試集評估：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使用集合來評估模型的最終結果，計算ROC曲線下的AUC值。。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靈敏度：75%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特異度：65%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迴歸分析：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進一步驗證DNN分數與傳統糖尿病因子（如年齡、性別、BMI等）結合後的預測能力，提升AUC至0.830。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zh-TW" altLang="zh-TW" dirty="0"/>
          </a:p>
        </p:txBody>
      </p:sp>
    </p:spTree>
    <p:extLst>
      <p:ext uri="{BB962C8B-B14F-4D97-AF65-F5344CB8AC3E}">
        <p14:creationId xmlns:p14="http://schemas.microsoft.com/office/powerpoint/2010/main" val="429124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A046AC4-B506-D966-97E6-86E156C45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總結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F7AE2FA-0796-F50A-C44A-AAE54E1A19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計算不同閥值下的靈敏度與特異度，最終使用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DNN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分數為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0.427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做為閥值，在靈敏度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75%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與特異度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65%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達到最佳平衡。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根據需求閥值可調整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靈敏度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：能正確辨識糖尿病患者的比例。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特異度：能正確排除非糖尿病患者的比例。 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如果目標是減少糖尿病漏診，那麼優先考慮較高的閾值。</a:t>
            </a:r>
          </a:p>
          <a:p>
            <a:pPr marL="457200" lvl="1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如果目標是減少誤診，則優先考慮高特異度的閾值。 </a:t>
            </a:r>
          </a:p>
          <a:p>
            <a:endParaRPr lang="en-US" altLang="zh-TW" dirty="0"/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392030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808F280-4267-6F2E-AF22-08E03A778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訓練方法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C1FE209-0002-796E-9713-CD87B93EEC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5425"/>
            <a:ext cx="10515600" cy="4351338"/>
          </a:xfrm>
        </p:spPr>
        <p:txBody>
          <a:bodyPr>
            <a:normAutofit fontScale="25000" lnSpcReduction="20000"/>
          </a:bodyPr>
          <a:lstStyle/>
          <a:p>
            <a:r>
              <a:rPr lang="zh-TW" altLang="en-US" sz="4000" b="1" dirty="0"/>
              <a:t>去除雜訊與偵測異常訊號</a:t>
            </a:r>
          </a:p>
          <a:p>
            <a:pPr lvl="1"/>
            <a:r>
              <a:rPr lang="zh-TW" altLang="en-US" sz="3600" b="1" dirty="0"/>
              <a:t>濾波處理</a:t>
            </a:r>
            <a:r>
              <a:rPr lang="zh-TW" altLang="en-US" sz="3600" dirty="0"/>
              <a:t>：</a:t>
            </a:r>
          </a:p>
          <a:p>
            <a:pPr marL="1200150" lvl="2" indent="-285750"/>
            <a:r>
              <a:rPr lang="zh-TW" altLang="en-US" sz="3200" dirty="0"/>
              <a:t>使用低通濾波器（</a:t>
            </a:r>
            <a:r>
              <a:rPr lang="en-US" altLang="zh-TW" sz="3200" dirty="0"/>
              <a:t>~0.4 Hz </a:t>
            </a:r>
            <a:r>
              <a:rPr lang="zh-TW" altLang="en-US" sz="3200" dirty="0"/>
              <a:t>和 </a:t>
            </a:r>
            <a:r>
              <a:rPr lang="en-US" altLang="zh-TW" sz="3200" dirty="0"/>
              <a:t>~10 Hz</a:t>
            </a:r>
            <a:r>
              <a:rPr lang="zh-TW" altLang="en-US" sz="3200" dirty="0"/>
              <a:t>）來去除高頻雜訊與背景波動，保留 </a:t>
            </a:r>
            <a:r>
              <a:rPr lang="en-US" altLang="zh-TW" sz="3200" dirty="0"/>
              <a:t>PPG </a:t>
            </a:r>
            <a:r>
              <a:rPr lang="zh-TW" altLang="en-US" sz="3200" dirty="0"/>
              <a:t>波形的主要特徵。</a:t>
            </a:r>
          </a:p>
          <a:p>
            <a:pPr marL="1200150" lvl="2" indent="-285750"/>
            <a:r>
              <a:rPr lang="zh-TW" altLang="en-US" sz="3200" dirty="0"/>
              <a:t>第一個濾波器用於去除低頻趨勢（如基線漂移），而第二個濾波器則用於去除高頻雜訊。</a:t>
            </a:r>
          </a:p>
          <a:p>
            <a:pPr lvl="1"/>
            <a:r>
              <a:rPr lang="zh-TW" altLang="en-US" sz="3600" b="1" dirty="0"/>
              <a:t>偵測並去除異常信號</a:t>
            </a:r>
            <a:r>
              <a:rPr lang="zh-TW" altLang="en-US" sz="3600" dirty="0"/>
              <a:t>：</a:t>
            </a:r>
          </a:p>
          <a:p>
            <a:pPr marL="1200150" lvl="2" indent="-285750"/>
            <a:r>
              <a:rPr lang="zh-TW" altLang="en-US" sz="3200" dirty="0"/>
              <a:t>如果訊號長度小於 </a:t>
            </a:r>
            <a:r>
              <a:rPr lang="en-US" altLang="zh-TW" sz="3200" b="1" dirty="0"/>
              <a:t>5 </a:t>
            </a:r>
            <a:r>
              <a:rPr lang="zh-TW" altLang="en-US" sz="3200" b="1" dirty="0"/>
              <a:t>秒</a:t>
            </a:r>
            <a:r>
              <a:rPr lang="zh-TW" altLang="en-US" sz="3200" dirty="0"/>
              <a:t> 或波形振幅為 </a:t>
            </a:r>
            <a:r>
              <a:rPr lang="en-US" altLang="zh-TW" sz="3200" b="1" dirty="0"/>
              <a:t>0</a:t>
            </a:r>
            <a:r>
              <a:rPr lang="zh-TW" altLang="en-US" sz="3200" dirty="0"/>
              <a:t>（表示無效訊號），則會被直接移除。</a:t>
            </a:r>
          </a:p>
          <a:p>
            <a:pPr marL="1200150" lvl="2" indent="-285750"/>
            <a:r>
              <a:rPr lang="zh-TW" altLang="en-US" sz="3200" dirty="0"/>
              <a:t>只保留心率 </a:t>
            </a:r>
            <a:r>
              <a:rPr lang="en-US" altLang="zh-TW" sz="3200" dirty="0"/>
              <a:t>(HR) </a:t>
            </a:r>
            <a:r>
              <a:rPr lang="zh-TW" altLang="en-US" sz="3200" dirty="0"/>
              <a:t>在 </a:t>
            </a:r>
            <a:r>
              <a:rPr lang="en-US" altLang="zh-TW" sz="3200" b="1" dirty="0"/>
              <a:t>20 </a:t>
            </a:r>
            <a:r>
              <a:rPr lang="zh-TW" altLang="en-US" sz="3200" b="1" dirty="0"/>
              <a:t>至 </a:t>
            </a:r>
            <a:r>
              <a:rPr lang="en-US" altLang="zh-TW" sz="3200" b="1" dirty="0"/>
              <a:t>220 </a:t>
            </a:r>
            <a:r>
              <a:rPr lang="zh-TW" altLang="en-US" sz="3200" b="1" dirty="0"/>
              <a:t>次</a:t>
            </a:r>
            <a:r>
              <a:rPr lang="en-US" altLang="zh-TW" sz="3200" b="1" dirty="0"/>
              <a:t>/</a:t>
            </a:r>
            <a:r>
              <a:rPr lang="zh-TW" altLang="en-US" sz="3200" b="1" dirty="0"/>
              <a:t>分鐘</a:t>
            </a:r>
            <a:r>
              <a:rPr lang="zh-TW" altLang="en-US" sz="3200" dirty="0"/>
              <a:t> 範圍內的資料，過高或過低的心率值被視為非生理性，通常為雜訊。</a:t>
            </a:r>
          </a:p>
          <a:p>
            <a:r>
              <a:rPr lang="zh-TW" altLang="en-US" sz="4000" b="1" dirty="0"/>
              <a:t>訊號標準化與插值</a:t>
            </a:r>
          </a:p>
          <a:p>
            <a:pPr lvl="1"/>
            <a:r>
              <a:rPr lang="zh-TW" altLang="en-US" sz="3600" b="1" dirty="0"/>
              <a:t>標準化處理</a:t>
            </a:r>
            <a:r>
              <a:rPr lang="zh-TW" altLang="en-US" sz="3600" dirty="0"/>
              <a:t>：</a:t>
            </a:r>
          </a:p>
          <a:p>
            <a:pPr marL="1200150" lvl="2" indent="-285750"/>
            <a:r>
              <a:rPr lang="zh-TW" altLang="en-US" sz="3200" dirty="0"/>
              <a:t>所有 </a:t>
            </a:r>
            <a:r>
              <a:rPr lang="en-US" altLang="zh-TW" sz="3200" dirty="0"/>
              <a:t>PPG </a:t>
            </a:r>
            <a:r>
              <a:rPr lang="zh-TW" altLang="en-US" sz="3200" dirty="0"/>
              <a:t>訊號都根據 </a:t>
            </a:r>
            <a:r>
              <a:rPr lang="zh-TW" altLang="en-US" sz="3200" b="1" dirty="0"/>
              <a:t>整個訓練數據集的平均值和標準差</a:t>
            </a:r>
            <a:r>
              <a:rPr lang="zh-TW" altLang="en-US" sz="3200" dirty="0"/>
              <a:t> 進行標準化處理，以確保模型訓練過程中的資料一致性。</a:t>
            </a:r>
          </a:p>
          <a:p>
            <a:pPr lvl="1"/>
            <a:r>
              <a:rPr lang="zh-TW" altLang="en-US" sz="3600" b="1" dirty="0"/>
              <a:t>調整取樣率</a:t>
            </a:r>
            <a:r>
              <a:rPr lang="zh-TW" altLang="en-US" sz="3600" dirty="0"/>
              <a:t>：</a:t>
            </a:r>
          </a:p>
          <a:p>
            <a:pPr marL="1200150" lvl="2" indent="-285750"/>
            <a:r>
              <a:rPr lang="zh-TW" altLang="en-US" sz="3200" dirty="0"/>
              <a:t>只保留取樣率為 </a:t>
            </a:r>
            <a:r>
              <a:rPr lang="en-US" altLang="zh-TW" sz="3200" b="1" dirty="0"/>
              <a:t>100 Hz </a:t>
            </a:r>
            <a:r>
              <a:rPr lang="zh-TW" altLang="en-US" sz="3200" b="1" dirty="0"/>
              <a:t>或 </a:t>
            </a:r>
            <a:r>
              <a:rPr lang="en-US" altLang="zh-TW" sz="3200" b="1" dirty="0"/>
              <a:t>120 Hz</a:t>
            </a:r>
            <a:r>
              <a:rPr lang="zh-TW" altLang="en-US" sz="3200" dirty="0"/>
              <a:t> 的 </a:t>
            </a:r>
            <a:r>
              <a:rPr lang="en-US" altLang="zh-TW" sz="3200" dirty="0"/>
              <a:t>PPG </a:t>
            </a:r>
            <a:r>
              <a:rPr lang="zh-TW" altLang="en-US" sz="3200" dirty="0"/>
              <a:t>資料。若資料取樣率為 </a:t>
            </a:r>
            <a:r>
              <a:rPr lang="en-US" altLang="zh-TW" sz="3200" dirty="0"/>
              <a:t>100 Hz</a:t>
            </a:r>
            <a:r>
              <a:rPr lang="zh-TW" altLang="en-US" sz="3200" dirty="0"/>
              <a:t>，則使用 </a:t>
            </a:r>
            <a:r>
              <a:rPr lang="zh-TW" altLang="en-US" sz="3200" b="1" dirty="0"/>
              <a:t>插值法</a:t>
            </a:r>
            <a:r>
              <a:rPr lang="zh-TW" altLang="en-US" sz="3200" dirty="0"/>
              <a:t> </a:t>
            </a:r>
            <a:r>
              <a:rPr lang="en-US" altLang="zh-TW" sz="3200" dirty="0"/>
              <a:t>(Polyphase Method) </a:t>
            </a:r>
            <a:r>
              <a:rPr lang="zh-TW" altLang="en-US" sz="3200" dirty="0"/>
              <a:t>升取樣到 </a:t>
            </a:r>
            <a:r>
              <a:rPr lang="en-US" altLang="zh-TW" sz="3200" dirty="0"/>
              <a:t>120 Hz</a:t>
            </a:r>
            <a:r>
              <a:rPr lang="zh-TW" altLang="en-US" sz="3200" dirty="0"/>
              <a:t>，以減少取樣頻率差異對模型的影響。</a:t>
            </a:r>
          </a:p>
          <a:p>
            <a:r>
              <a:rPr lang="zh-TW" altLang="en-US" sz="4000" b="1" dirty="0"/>
              <a:t>分段與裁剪</a:t>
            </a:r>
          </a:p>
          <a:p>
            <a:pPr lvl="1"/>
            <a:r>
              <a:rPr lang="zh-TW" altLang="en-US" sz="3600" b="1" dirty="0"/>
              <a:t>固定訊號長度</a:t>
            </a:r>
            <a:r>
              <a:rPr lang="zh-TW" altLang="en-US" sz="3600" dirty="0"/>
              <a:t>：</a:t>
            </a:r>
          </a:p>
          <a:p>
            <a:pPr marL="1200150" lvl="2" indent="-285750"/>
            <a:r>
              <a:rPr lang="en-US" altLang="zh-TW" sz="3200" dirty="0"/>
              <a:t>PPG </a:t>
            </a:r>
            <a:r>
              <a:rPr lang="zh-TW" altLang="en-US" sz="3200" dirty="0"/>
              <a:t>訊號會被調整為固定長度（約 </a:t>
            </a:r>
            <a:r>
              <a:rPr lang="en-US" altLang="zh-TW" sz="3200" b="1" dirty="0"/>
              <a:t>21.3 </a:t>
            </a:r>
            <a:r>
              <a:rPr lang="zh-TW" altLang="en-US" sz="3200" b="1" dirty="0"/>
              <a:t>秒</a:t>
            </a:r>
            <a:r>
              <a:rPr lang="zh-TW" altLang="en-US" sz="3200" dirty="0"/>
              <a:t>，相當於 </a:t>
            </a:r>
            <a:r>
              <a:rPr lang="en-US" altLang="zh-TW" sz="3200" dirty="0"/>
              <a:t>2560 </a:t>
            </a:r>
            <a:r>
              <a:rPr lang="zh-TW" altLang="en-US" sz="3200" dirty="0"/>
              <a:t>個樣本點）。如果訊號不足該長度，會進行 </a:t>
            </a:r>
            <a:r>
              <a:rPr lang="zh-TW" altLang="en-US" sz="3200" b="1" dirty="0"/>
              <a:t>零填充 </a:t>
            </a:r>
            <a:r>
              <a:rPr lang="en-US" altLang="zh-TW" sz="3200" b="1" dirty="0"/>
              <a:t>(Zero Padding)</a:t>
            </a:r>
            <a:r>
              <a:rPr lang="zh-TW" altLang="en-US" sz="3200" dirty="0"/>
              <a:t>；如果訊號過長，則會 </a:t>
            </a:r>
            <a:r>
              <a:rPr lang="zh-TW" altLang="en-US" sz="3200" b="1" dirty="0"/>
              <a:t>裁剪</a:t>
            </a:r>
            <a:r>
              <a:rPr lang="zh-TW" altLang="en-US" sz="3200" dirty="0"/>
              <a:t> 到固定長度。</a:t>
            </a:r>
          </a:p>
          <a:p>
            <a:pPr lvl="1"/>
            <a:r>
              <a:rPr lang="zh-TW" altLang="en-US" sz="3600" b="1" dirty="0"/>
              <a:t>去除訊號開頭和結尾的雜訊</a:t>
            </a:r>
            <a:r>
              <a:rPr lang="zh-TW" altLang="en-US" sz="3600" dirty="0"/>
              <a:t>：</a:t>
            </a:r>
          </a:p>
          <a:p>
            <a:pPr marL="1200150" lvl="2" indent="-285750"/>
            <a:r>
              <a:rPr lang="zh-TW" altLang="en-US" sz="3200" dirty="0"/>
              <a:t>為了減少訊號開頭和結尾可能存在的雜訊，研究團隊在訓練模型時，從每筆 </a:t>
            </a:r>
            <a:r>
              <a:rPr lang="en-US" altLang="zh-TW" sz="3200" dirty="0"/>
              <a:t>PPG </a:t>
            </a:r>
            <a:r>
              <a:rPr lang="zh-TW" altLang="en-US" sz="3200" dirty="0"/>
              <a:t>訊號的開頭裁剪掉 </a:t>
            </a:r>
            <a:r>
              <a:rPr lang="en-US" altLang="zh-TW" sz="3200" b="1" dirty="0"/>
              <a:t>2 </a:t>
            </a:r>
            <a:r>
              <a:rPr lang="zh-TW" altLang="en-US" sz="3200" b="1" dirty="0"/>
              <a:t>個心跳週期</a:t>
            </a:r>
            <a:r>
              <a:rPr lang="zh-TW" altLang="en-US" sz="3200" dirty="0"/>
              <a:t>，從結尾裁剪掉 </a:t>
            </a:r>
            <a:r>
              <a:rPr lang="en-US" altLang="zh-TW" sz="3200" b="1" dirty="0"/>
              <a:t>1 </a:t>
            </a:r>
            <a:r>
              <a:rPr lang="zh-TW" altLang="en-US" sz="3200" b="1" dirty="0"/>
              <a:t>個心跳週期</a:t>
            </a:r>
            <a:r>
              <a:rPr lang="zh-TW" altLang="en-US" sz="3200" dirty="0"/>
              <a:t>。</a:t>
            </a:r>
          </a:p>
          <a:p>
            <a:r>
              <a:rPr lang="zh-TW" altLang="en-US" sz="4000" b="1" dirty="0"/>
              <a:t>心跳間隔與變異性計算</a:t>
            </a:r>
          </a:p>
          <a:p>
            <a:pPr lvl="1"/>
            <a:r>
              <a:rPr lang="zh-TW" altLang="en-US" sz="3600" b="1" dirty="0"/>
              <a:t>心跳檢測</a:t>
            </a:r>
            <a:r>
              <a:rPr lang="zh-TW" altLang="en-US" sz="3600" dirty="0"/>
              <a:t>：</a:t>
            </a:r>
          </a:p>
          <a:p>
            <a:pPr marL="1200150" lvl="2" indent="-285750"/>
            <a:r>
              <a:rPr lang="zh-TW" altLang="en-US" sz="3200" dirty="0"/>
              <a:t>識別 </a:t>
            </a:r>
            <a:r>
              <a:rPr lang="en-US" altLang="zh-TW" sz="3200" dirty="0"/>
              <a:t>PPG </a:t>
            </a:r>
            <a:r>
              <a:rPr lang="zh-TW" altLang="en-US" sz="3200" dirty="0"/>
              <a:t>波形中每個心跳週期的上升緣，用來計算心率 </a:t>
            </a:r>
            <a:r>
              <a:rPr lang="en-US" altLang="zh-TW" sz="3200" dirty="0"/>
              <a:t>(HR) </a:t>
            </a:r>
            <a:r>
              <a:rPr lang="zh-TW" altLang="en-US" sz="3200" dirty="0"/>
              <a:t>和 </a:t>
            </a:r>
            <a:r>
              <a:rPr lang="zh-TW" altLang="en-US" sz="3200" b="1" dirty="0"/>
              <a:t>心率變異性 </a:t>
            </a:r>
            <a:r>
              <a:rPr lang="en-US" altLang="zh-TW" sz="3200" b="1" dirty="0"/>
              <a:t>(Heart Rate Variability, HRV)</a:t>
            </a:r>
            <a:r>
              <a:rPr lang="zh-TW" altLang="en-US" sz="3200" dirty="0"/>
              <a:t>，進一步用於模型訓練。</a:t>
            </a:r>
          </a:p>
          <a:p>
            <a:pPr lvl="1"/>
            <a:r>
              <a:rPr lang="zh-TW" altLang="en-US" sz="3600" b="1" dirty="0"/>
              <a:t>提取心跳特徵</a:t>
            </a:r>
            <a:r>
              <a:rPr lang="zh-TW" altLang="en-US" sz="3600" dirty="0"/>
              <a:t>：</a:t>
            </a:r>
          </a:p>
          <a:p>
            <a:pPr marL="1200150" lvl="2" indent="-285750"/>
            <a:r>
              <a:rPr lang="zh-TW" altLang="en-US" sz="3200" dirty="0"/>
              <a:t>提取心跳間隔 </a:t>
            </a:r>
            <a:r>
              <a:rPr lang="en-US" altLang="zh-TW" sz="3200" dirty="0"/>
              <a:t>(Peak-to-Peak Intervals) </a:t>
            </a:r>
            <a:r>
              <a:rPr lang="zh-TW" altLang="en-US" sz="3200" dirty="0"/>
              <a:t>與波形形狀，以作為判斷糖尿病風險的特徵。</a:t>
            </a:r>
          </a:p>
          <a:p>
            <a:r>
              <a:rPr lang="en-US" altLang="zh-TW" sz="4000" b="1" dirty="0"/>
              <a:t>5. </a:t>
            </a:r>
            <a:r>
              <a:rPr lang="zh-TW" altLang="en-US" sz="4000" b="1" dirty="0"/>
              <a:t>資料分配</a:t>
            </a:r>
          </a:p>
          <a:p>
            <a:pPr lvl="1"/>
            <a:r>
              <a:rPr lang="zh-TW" altLang="en-US" sz="3600" dirty="0"/>
              <a:t>最終處理後的 </a:t>
            </a:r>
            <a:r>
              <a:rPr lang="en-US" altLang="zh-TW" sz="3600" dirty="0"/>
              <a:t>PPG </a:t>
            </a:r>
            <a:r>
              <a:rPr lang="zh-TW" altLang="en-US" sz="3600" dirty="0"/>
              <a:t>訊號被分成三個子集：</a:t>
            </a:r>
            <a:r>
              <a:rPr lang="zh-TW" altLang="en-US" sz="3600" b="1" dirty="0"/>
              <a:t>訓練集 </a:t>
            </a:r>
            <a:r>
              <a:rPr lang="en-US" altLang="zh-TW" sz="3600" b="1" dirty="0"/>
              <a:t>(70%)</a:t>
            </a:r>
            <a:r>
              <a:rPr lang="zh-TW" altLang="en-US" sz="3600" dirty="0"/>
              <a:t>、</a:t>
            </a:r>
            <a:r>
              <a:rPr lang="zh-TW" altLang="en-US" sz="3600" b="1" dirty="0"/>
              <a:t>開發集 </a:t>
            </a:r>
            <a:r>
              <a:rPr lang="en-US" altLang="zh-TW" sz="3600" b="1" dirty="0"/>
              <a:t>(10%)</a:t>
            </a:r>
            <a:r>
              <a:rPr lang="zh-TW" altLang="en-US" sz="3600" dirty="0"/>
              <a:t> 和 </a:t>
            </a:r>
            <a:r>
              <a:rPr lang="zh-TW" altLang="en-US" sz="3600" b="1" dirty="0"/>
              <a:t>測試集 </a:t>
            </a:r>
            <a:r>
              <a:rPr lang="en-US" altLang="zh-TW" sz="3600" b="1" dirty="0"/>
              <a:t>(20%)</a:t>
            </a:r>
            <a:r>
              <a:rPr lang="zh-TW" altLang="en-US" sz="3600" dirty="0"/>
              <a:t>，確保模型的泛化能力。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265975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943</Words>
  <Application>Microsoft Office PowerPoint</Application>
  <PresentationFormat>寬螢幕</PresentationFormat>
  <Paragraphs>65</Paragraphs>
  <Slides>8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3" baseType="lpstr">
      <vt:lpstr>標楷體</vt:lpstr>
      <vt:lpstr>Arial</vt:lpstr>
      <vt:lpstr>Calibri</vt:lpstr>
      <vt:lpstr>Calibri Light</vt:lpstr>
      <vt:lpstr>Office 佈景主題</vt:lpstr>
      <vt:lpstr>1119</vt:lpstr>
      <vt:lpstr>數據</vt:lpstr>
      <vt:lpstr>模型架構</vt:lpstr>
      <vt:lpstr>超參數</vt:lpstr>
      <vt:lpstr>模型訓練</vt:lpstr>
      <vt:lpstr>模型評估</vt:lpstr>
      <vt:lpstr>總結</vt:lpstr>
      <vt:lpstr>訓練方法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1119</dc:title>
  <dc:creator>翰陞 陳</dc:creator>
  <cp:lastModifiedBy>翰陞 陳</cp:lastModifiedBy>
  <cp:revision>1</cp:revision>
  <dcterms:created xsi:type="dcterms:W3CDTF">2024-11-26T12:13:48Z</dcterms:created>
  <dcterms:modified xsi:type="dcterms:W3CDTF">2024-11-26T12:13:57Z</dcterms:modified>
</cp:coreProperties>
</file>