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2" r:id="rId4"/>
    <p:sldId id="271" r:id="rId5"/>
    <p:sldId id="273" r:id="rId6"/>
    <p:sldId id="275" r:id="rId7"/>
  </p:sldIdLst>
  <p:sldSz cx="18288000" cy="10287000"/>
  <p:notesSz cx="6858000" cy="9144000"/>
  <p:embeddedFontLst>
    <p:embeddedFont>
      <p:font typeface="標楷體" panose="03000509000000000000" pitchFamily="65" charset="-12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FED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22" autoAdjust="0"/>
  </p:normalViewPr>
  <p:slideViewPr>
    <p:cSldViewPr>
      <p:cViewPr varScale="1">
        <p:scale>
          <a:sx n="62" d="100"/>
          <a:sy n="62" d="100"/>
        </p:scale>
        <p:origin x="28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628D7-79B7-49FA-8363-3C26F4C20393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FF4EB-1D84-4C10-9C84-FB37755DBC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99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3925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/>
          <p:cNvSpPr/>
          <p:nvPr/>
        </p:nvSpPr>
        <p:spPr>
          <a:xfrm>
            <a:off x="1028700" y="102870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5"/>
          <p:cNvGrpSpPr/>
          <p:nvPr/>
        </p:nvGrpSpPr>
        <p:grpSpPr>
          <a:xfrm>
            <a:off x="1028700" y="2057400"/>
            <a:ext cx="3086100" cy="3086100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4EFED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2775416" y="4525831"/>
            <a:ext cx="12737168" cy="12353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326"/>
              </a:lnSpc>
            </a:pPr>
            <a:r>
              <a:rPr lang="en-US" altLang="zh-TW" sz="7376" dirty="0">
                <a:solidFill>
                  <a:srgbClr val="000000"/>
                </a:solidFill>
                <a:latin typeface="+mj-lt"/>
              </a:rPr>
              <a:t>AWPPG</a:t>
            </a:r>
            <a:endParaRPr lang="en-US" sz="7376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5"/>
          <p:cNvGrpSpPr/>
          <p:nvPr/>
        </p:nvGrpSpPr>
        <p:grpSpPr>
          <a:xfrm>
            <a:off x="-3429000" y="-3221944"/>
            <a:ext cx="7679003" cy="7679003"/>
            <a:chOff x="0" y="0"/>
            <a:chExt cx="812800" cy="812800"/>
          </a:xfrm>
        </p:grpSpPr>
        <p:sp>
          <p:nvSpPr>
            <p:cNvPr id="15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solidFill>
                <a:srgbClr val="FDFDFD"/>
              </a:solidFill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2" name="AutoShape 2"/>
          <p:cNvSpPr/>
          <p:nvPr/>
        </p:nvSpPr>
        <p:spPr>
          <a:xfrm>
            <a:off x="1028700" y="923925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TextBox 8"/>
          <p:cNvSpPr txBox="1"/>
          <p:nvPr/>
        </p:nvSpPr>
        <p:spPr>
          <a:xfrm>
            <a:off x="1371600" y="1409700"/>
            <a:ext cx="1143000" cy="13208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326"/>
              </a:lnSpc>
            </a:pPr>
            <a:r>
              <a:rPr lang="en-US" sz="8000" dirty="0">
                <a:solidFill>
                  <a:srgbClr val="000000"/>
                </a:solidFill>
                <a:latin typeface="+mj-lt"/>
              </a:rPr>
              <a:t>01</a:t>
            </a:r>
          </a:p>
        </p:txBody>
      </p:sp>
      <p:sp>
        <p:nvSpPr>
          <p:cNvPr id="13" name="矩形 12"/>
          <p:cNvSpPr/>
          <p:nvPr/>
        </p:nvSpPr>
        <p:spPr>
          <a:xfrm>
            <a:off x="8282225" y="4479375"/>
            <a:ext cx="1723549" cy="1328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326"/>
              </a:lnSpc>
            </a:pPr>
            <a:r>
              <a:rPr lang="en-US" altLang="zh-TW" sz="8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</a:p>
        </p:txBody>
      </p:sp>
    </p:spTree>
    <p:extLst>
      <p:ext uri="{BB962C8B-B14F-4D97-AF65-F5344CB8AC3E}">
        <p14:creationId xmlns:p14="http://schemas.microsoft.com/office/powerpoint/2010/main" val="374717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3925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/>
          <p:cNvSpPr/>
          <p:nvPr/>
        </p:nvSpPr>
        <p:spPr>
          <a:xfrm>
            <a:off x="1028700" y="102870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TextBox 8"/>
          <p:cNvSpPr txBox="1"/>
          <p:nvPr/>
        </p:nvSpPr>
        <p:spPr>
          <a:xfrm>
            <a:off x="1143000" y="1257300"/>
            <a:ext cx="2362200" cy="815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  <a:endParaRPr lang="en-US" sz="40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EADCFA8-6CDB-FBCA-8975-91DD9127351E}"/>
              </a:ext>
            </a:extLst>
          </p:cNvPr>
          <p:cNvSpPr txBox="1"/>
          <p:nvPr/>
        </p:nvSpPr>
        <p:spPr>
          <a:xfrm>
            <a:off x="3886200" y="2243227"/>
            <a:ext cx="1181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SDNN</a:t>
            </a: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SDNN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是心率變異性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(HRV)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分析中廣泛使用的指標。它表示在給定時間段內連續正常心跳之間的時間間隔（稱為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NN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間隔）的標準偏差。它反映了整體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，常被用作自主神經系統對心臟調節的指標。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健康狀況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SDNN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：與良好的自主神經功能、低心血管疾病風險有關。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SDNN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：可能提示自主神經緩解，常見於慢性疾病（如糖尿病、心血管疾病）、憂鬱或高壓狀態。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RMSSD</a:t>
            </a: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RMSSD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是心率變異性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(HRV)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分析中使用的時域指標。它透過測量連續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NN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間隔（正常到正常心跳）之間差異的均方根來量化心率的短期變化。它被廣泛認為是副交感神經（迷走神經）活動的可靠指標。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健康狀況：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RMSSD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：表示抑制的副交感神經活性，與良好的心肺功能、較低的壓力水平有關。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RMSSD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：可能提示自主神經功能不全，見於慢性疾病（如心血管疾病、糖尿病、憂鬱症）或壓力過大。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A945909F-CF4E-1E5E-9FC2-B1C5539E8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66415"/>
              </p:ext>
            </p:extLst>
          </p:nvPr>
        </p:nvGraphicFramePr>
        <p:xfrm>
          <a:off x="3923270" y="6278042"/>
          <a:ext cx="4343400" cy="270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1437302893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409235494"/>
                    </a:ext>
                  </a:extLst>
                </a:gridCol>
              </a:tblGrid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RMSSD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正常值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737433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20~100ms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95591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60~150ms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71115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兒童青少年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50~200ms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02507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D72110BB-96E1-2A21-B11D-98D068BB7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560"/>
              </p:ext>
            </p:extLst>
          </p:nvPr>
        </p:nvGraphicFramePr>
        <p:xfrm>
          <a:off x="8610600" y="6278042"/>
          <a:ext cx="4343400" cy="270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43730289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40923549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99766951"/>
                    </a:ext>
                  </a:extLst>
                </a:gridCol>
              </a:tblGrid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量測時間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SDNN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正常值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737433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24hr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20~100ms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95591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運動員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24hr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60~150ms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71115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兒童青少年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24hr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50~200ms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02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2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3925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/>
          <p:cNvSpPr/>
          <p:nvPr/>
        </p:nvSpPr>
        <p:spPr>
          <a:xfrm>
            <a:off x="1028700" y="102870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TextBox 8"/>
          <p:cNvSpPr txBox="1"/>
          <p:nvPr/>
        </p:nvSpPr>
        <p:spPr>
          <a:xfrm>
            <a:off x="1143000" y="1257300"/>
            <a:ext cx="2362200" cy="815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  <a:endParaRPr lang="en-US" sz="40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F93EE95-13C5-8347-7E01-3ABBA182F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259087"/>
            <a:ext cx="7412010" cy="3706005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9E6D9F1E-6AA5-2725-6660-4590300A7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822" y="1309037"/>
            <a:ext cx="7412010" cy="3706005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C28E8B81-7504-2C98-DDBF-28EC80A64C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15800" y="1664880"/>
            <a:ext cx="3258005" cy="6868484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91929065-7E85-6197-4C79-31B0017E1046}"/>
              </a:ext>
            </a:extLst>
          </p:cNvPr>
          <p:cNvSpPr/>
          <p:nvPr/>
        </p:nvSpPr>
        <p:spPr>
          <a:xfrm>
            <a:off x="11963400" y="5252909"/>
            <a:ext cx="3286562" cy="5333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80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3925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/>
          <p:cNvSpPr/>
          <p:nvPr/>
        </p:nvSpPr>
        <p:spPr>
          <a:xfrm>
            <a:off x="1028700" y="102870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TextBox 8"/>
          <p:cNvSpPr txBox="1"/>
          <p:nvPr/>
        </p:nvSpPr>
        <p:spPr>
          <a:xfrm>
            <a:off x="1143000" y="1257300"/>
            <a:ext cx="2362200" cy="815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  <a:endParaRPr lang="en-US" sz="40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2740B89-A852-DFF2-0DC9-AC39676F1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295900"/>
            <a:ext cx="7408800" cy="37044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884D8414-F389-6FC8-D1B5-99C66A075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310100"/>
            <a:ext cx="7408800" cy="3704400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A28CCE8E-DBB3-36A5-E687-E6870A515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1600" y="1375836"/>
            <a:ext cx="3134162" cy="7535327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E08245AC-761E-EF9A-918F-992130FFD4E9}"/>
              </a:ext>
            </a:extLst>
          </p:cNvPr>
          <p:cNvSpPr/>
          <p:nvPr/>
        </p:nvSpPr>
        <p:spPr>
          <a:xfrm>
            <a:off x="12649200" y="6438900"/>
            <a:ext cx="3286562" cy="5333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58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23925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/>
          <p:cNvSpPr/>
          <p:nvPr/>
        </p:nvSpPr>
        <p:spPr>
          <a:xfrm>
            <a:off x="1028700" y="1028700"/>
            <a:ext cx="16230600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TextBox 8"/>
          <p:cNvSpPr txBox="1"/>
          <p:nvPr/>
        </p:nvSpPr>
        <p:spPr>
          <a:xfrm>
            <a:off x="1143000" y="1257300"/>
            <a:ext cx="2362200" cy="815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  <a:endParaRPr lang="en-US" sz="40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EADCFA8-6CDB-FBCA-8975-91DD9127351E}"/>
              </a:ext>
            </a:extLst>
          </p:cNvPr>
          <p:cNvSpPr txBox="1"/>
          <p:nvPr/>
        </p:nvSpPr>
        <p:spPr>
          <a:xfrm>
            <a:off x="4267200" y="3625261"/>
            <a:ext cx="11811000" cy="3017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可以透過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HRV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數值做資料篩選，選出較正常的數據做訓練。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RMSSD300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以下的資料較能夠看出正常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PPG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擴充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PPG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資料集，目前資料數量不足。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訓練時該使用甚麼當作輸入，以及結果要得出甚麼。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082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305</Words>
  <Application>Microsoft Office PowerPoint</Application>
  <PresentationFormat>自訂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Arial</vt:lpstr>
      <vt:lpstr>標楷體</vt:lpstr>
      <vt:lpstr>Calibri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Beige Brand Guidelines Presentation</dc:title>
  <cp:lastModifiedBy>翰陞 陳</cp:lastModifiedBy>
  <cp:revision>30</cp:revision>
  <dcterms:created xsi:type="dcterms:W3CDTF">2006-08-16T00:00:00Z</dcterms:created>
  <dcterms:modified xsi:type="dcterms:W3CDTF">2025-01-14T14:52:33Z</dcterms:modified>
  <dc:identifier>DAFz8JwMsA0</dc:identifier>
</cp:coreProperties>
</file>